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74" r:id="rId11"/>
    <p:sldId id="275" r:id="rId12"/>
    <p:sldId id="268" r:id="rId13"/>
    <p:sldId id="271" r:id="rId14"/>
    <p:sldId id="263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32B643D5-F48D-4495-BE7E-1BEA2E2A7EA6}"/>
              </a:ext>
            </a:extLst>
          </p:cNvPr>
          <p:cNvGrpSpPr/>
          <p:nvPr userDrawn="1"/>
        </p:nvGrpSpPr>
        <p:grpSpPr>
          <a:xfrm>
            <a:off x="1524000" y="6049328"/>
            <a:ext cx="6100262" cy="685742"/>
            <a:chOff x="1287236" y="6054726"/>
            <a:chExt cx="6100262" cy="685742"/>
          </a:xfrm>
        </p:grpSpPr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F973F1EA-D004-421C-9FE2-625B278BB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236" y="6054726"/>
              <a:ext cx="681141" cy="6808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E97F76-CD66-4A2C-8AC8-2631DE78801E}"/>
                </a:ext>
              </a:extLst>
            </p:cNvPr>
            <p:cNvSpPr txBox="1"/>
            <p:nvPr userDrawn="1"/>
          </p:nvSpPr>
          <p:spPr>
            <a:xfrm>
              <a:off x="2085904" y="6292884"/>
              <a:ext cx="4752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United Nations Academic Impact Hub for 7</a:t>
              </a:r>
              <a:r>
                <a:rPr lang="en-US" sz="1100" b="1" baseline="30000" dirty="0"/>
                <a:t>th</a:t>
              </a:r>
              <a:r>
                <a:rPr lang="en-US" sz="1100" b="1" dirty="0"/>
                <a:t> Sustainable Development Goal </a:t>
              </a:r>
              <a:endParaRPr lang="el-GR" sz="1100" b="1" dirty="0"/>
            </a:p>
          </p:txBody>
        </p:sp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51D47F65-8106-472B-98D1-2DE3E06C18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6157218"/>
              <a:ext cx="583250" cy="583250"/>
            </a:xfrm>
            <a:prstGeom prst="rect">
              <a:avLst/>
            </a:prstGeom>
          </p:spPr>
        </p:pic>
      </p:grpSp>
      <p:pic>
        <p:nvPicPr>
          <p:cNvPr id="11" name="Picture 6" descr="C:\Users\dmavrakis\Documents\Δημος Ταυρου-Μοσχατου\logo-transp2-100x50.png">
            <a:extLst>
              <a:ext uri="{FF2B5EF4-FFF2-40B4-BE49-F238E27FC236}">
                <a16:creationId xmlns:a16="http://schemas.microsoft.com/office/drawing/2014/main" id="{68A1EA34-FDDD-452B-90A7-233A52347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952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6">
            <a:extLst>
              <a:ext uri="{FF2B5EF4-FFF2-40B4-BE49-F238E27FC236}">
                <a16:creationId xmlns:a16="http://schemas.microsoft.com/office/drawing/2014/main" id="{4C94B7F0-FF85-44D2-BE00-D6C8F2D50D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00038"/>
            <a:ext cx="10668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99FA3C5C-2157-490D-B964-355FF4F2B639}"/>
              </a:ext>
            </a:extLst>
          </p:cNvPr>
          <p:cNvGrpSpPr/>
          <p:nvPr userDrawn="1"/>
        </p:nvGrpSpPr>
        <p:grpSpPr>
          <a:xfrm>
            <a:off x="1524000" y="6049328"/>
            <a:ext cx="6100262" cy="685742"/>
            <a:chOff x="1287236" y="6054726"/>
            <a:chExt cx="6100262" cy="685742"/>
          </a:xfrm>
        </p:grpSpPr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C4DA742A-A5E3-48F6-A07E-B8CB89E725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236" y="6054726"/>
              <a:ext cx="681141" cy="6808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6FFF9B-8B6E-453A-9891-BE9D7CAAECF4}"/>
                </a:ext>
              </a:extLst>
            </p:cNvPr>
            <p:cNvSpPr txBox="1"/>
            <p:nvPr userDrawn="1"/>
          </p:nvSpPr>
          <p:spPr>
            <a:xfrm>
              <a:off x="2085904" y="6292884"/>
              <a:ext cx="4752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United Nations Academic Impact Hub for 7</a:t>
              </a:r>
              <a:r>
                <a:rPr lang="en-US" sz="1100" b="1" baseline="30000" dirty="0"/>
                <a:t>th</a:t>
              </a:r>
              <a:r>
                <a:rPr lang="en-US" sz="1100" b="1" dirty="0"/>
                <a:t> Sustainable Development Goal </a:t>
              </a:r>
              <a:endParaRPr lang="el-GR" sz="1100" b="1" dirty="0"/>
            </a:p>
          </p:txBody>
        </p:sp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A8E08865-2C5A-4972-B9B1-E52E8B165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6157218"/>
              <a:ext cx="583250" cy="58325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E12D7-FE8D-44BB-B7F6-6539DC72717D}" type="datetimeFigureOut">
              <a:rPr lang="el-GR" smtClean="0"/>
              <a:pPr/>
              <a:t>6/1/2020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0595-8025-4442-B2BB-69932039C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760732-4D33-4868-8961-6B3F3C27B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238227" cy="2016224"/>
          </a:xfrm>
        </p:spPr>
        <p:txBody>
          <a:bodyPr>
            <a:normAutofit/>
          </a:bodyPr>
          <a:lstStyle/>
          <a:p>
            <a:r>
              <a:rPr lang="el-GR" sz="4000" dirty="0"/>
              <a:t>Διαχείριση - Ανακύκλωση αποβλήτων</a:t>
            </a:r>
            <a:br>
              <a:rPr lang="el-GR" sz="4000" dirty="0"/>
            </a:br>
            <a:r>
              <a:rPr lang="el-GR" sz="2400" dirty="0"/>
              <a:t>Παρούσα κατάσταση</a:t>
            </a:r>
            <a:endParaRPr lang="el-GR" sz="4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24DAED6-DF6B-4963-A7FD-BDB23D22F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483" y="4649921"/>
            <a:ext cx="3611065" cy="836470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chemeClr val="tx1">
                    <a:tint val="75000"/>
                  </a:schemeClr>
                </a:solidFill>
              </a:rPr>
              <a:t>Δρ. Σταύρος </a:t>
            </a:r>
            <a:r>
              <a:rPr lang="el-GR" sz="1800" dirty="0" err="1">
                <a:solidFill>
                  <a:schemeClr val="tx1">
                    <a:tint val="75000"/>
                  </a:schemeClr>
                </a:solidFill>
              </a:rPr>
              <a:t>Μαυρουδέας</a:t>
            </a:r>
            <a:endParaRPr lang="el-GR" sz="18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l-GR" sz="1400" dirty="0">
                <a:solidFill>
                  <a:schemeClr val="tx1">
                    <a:tint val="75000"/>
                  </a:schemeClr>
                </a:solidFill>
              </a:rPr>
              <a:t>Συνεργάτης ΚΕΠΑ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DD682A6-4942-4A64-A8E2-608EFD2D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704A3-8FA1-439D-B6B3-D8C95EBC9DA0}"/>
              </a:ext>
            </a:extLst>
          </p:cNvPr>
          <p:cNvSpPr txBox="1"/>
          <p:nvPr/>
        </p:nvSpPr>
        <p:spPr>
          <a:xfrm>
            <a:off x="1066800" y="457200"/>
            <a:ext cx="70104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j-lt"/>
              </a:rPr>
              <a:t>Δήμος Μοσχάτου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– Ταύρου</a:t>
            </a:r>
          </a:p>
          <a:p>
            <a:pPr algn="ctr">
              <a:defRPr/>
            </a:pPr>
            <a:r>
              <a:rPr lang="el-GR" sz="2000" dirty="0">
                <a:latin typeface="+mj-lt"/>
              </a:rPr>
              <a:t> </a:t>
            </a:r>
            <a:r>
              <a:rPr lang="el-GR" dirty="0">
                <a:latin typeface="+mj-lt"/>
              </a:rPr>
              <a:t>Κέντρο Ενεργειακής Πολιτικής και Ανάπτυξης </a:t>
            </a:r>
          </a:p>
          <a:p>
            <a:pPr algn="ctr">
              <a:defRPr/>
            </a:pPr>
            <a:r>
              <a:rPr lang="el-GR" dirty="0"/>
              <a:t>ΚΕΠΑ – ΕΚΠΑ </a:t>
            </a:r>
          </a:p>
        </p:txBody>
      </p:sp>
    </p:spTree>
    <p:extLst>
      <p:ext uri="{BB962C8B-B14F-4D97-AF65-F5344CB8AC3E}">
        <p14:creationId xmlns:p14="http://schemas.microsoft.com/office/powerpoint/2010/main" val="413228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30CCAE-CB3F-4B98-9B44-CE0C9889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Σύσταση ΑΣΑ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3568" y="1700805"/>
          <a:ext cx="4032447" cy="3888435"/>
        </p:xfrm>
        <a:graphic>
          <a:graphicData uri="http://schemas.openxmlformats.org/drawingml/2006/table">
            <a:tbl>
              <a:tblPr/>
              <a:tblGrid>
                <a:gridCol w="1777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Σύσταση ΑΣΑ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Ποσοστό % </a:t>
                      </a:r>
                      <a:r>
                        <a:rPr lang="el-G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κ.β</a:t>
                      </a: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Ποσότητα 2018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Ζυμώσιμα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44,3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9.744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Χαρτί - Χαρτόνι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4.883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Πλαστικά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13,9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3.057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Μέταλλα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858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Γυαλί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946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Ξύλο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1.012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Λοιπά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1.496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Σύνολο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21.995</a:t>
                      </a:r>
                      <a:endParaRPr lang="el-G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972" y="1443910"/>
            <a:ext cx="3987515" cy="428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B896B34-149E-4CA3-94B7-AF09E576547A}"/>
              </a:ext>
            </a:extLst>
          </p:cNvPr>
          <p:cNvSpPr txBox="1"/>
          <p:nvPr/>
        </p:nvSpPr>
        <p:spPr>
          <a:xfrm>
            <a:off x="4716015" y="5618491"/>
            <a:ext cx="432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dirty="0"/>
              <a:t>Πηγή: </a:t>
            </a:r>
            <a:r>
              <a:rPr lang="en-GB" sz="900" dirty="0"/>
              <a:t>https://www.123rf.com/photo_62204259_stock-vector-vector-drawings-set-of-waste-and-garbage-for-recycling-container-reuse-separation-household-waste-ga.html?fromid=bEd4a0FDT2Q4anFROW1mNmV4a29aUT09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124110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C83A9D-47BB-42B1-8266-1C5B657C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για το 2020 </a:t>
            </a: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39552" y="1844822"/>
          <a:ext cx="8208912" cy="3672409"/>
        </p:xfrm>
        <a:graphic>
          <a:graphicData uri="http://schemas.openxmlformats.org/drawingml/2006/table">
            <a:tbl>
              <a:tblPr/>
              <a:tblGrid>
                <a:gridCol w="1637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2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9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Κλάσμα αποβλήτων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Χωριστή συλλογή και επεξεργασία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1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Ανάκτηση </a:t>
                      </a:r>
                      <a:r>
                        <a:rPr lang="el-G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βιοαποβλήτων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Ανακύκλωση αποβλήτων συσκευασιών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Ανακύκλωση λοιπών ανακυκλώσιμων αποβλήτων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Οργανικό κλάσμα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Πράσινα απόβλητα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Χαρτί - Χαρτόνι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Πλαστικά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Μέταλλα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Γυαλί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Ξύλο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Λοιπά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Αδρανή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Σύνολο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04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1276"/>
            <a:ext cx="3024336" cy="39679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Διαχείριση αποβλήτων στο Δήμο Μοσχάτου - Ταύρου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16832"/>
            <a:ext cx="4824536" cy="4129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Δράσεις για επίτευξη στόχων «Σχεδίου Αποκεντρωμένης Διαχείρισης Αστικών Στερεών Αποβλήτων»:</a:t>
            </a:r>
          </a:p>
          <a:p>
            <a:pPr marL="358775" indent="-179388">
              <a:buFontTx/>
              <a:buChar char="-"/>
            </a:pPr>
            <a:r>
              <a:rPr lang="el-GR" sz="2800" dirty="0"/>
              <a:t>Διαλογή στην Πηγή </a:t>
            </a:r>
          </a:p>
          <a:p>
            <a:pPr marL="358775" indent="-179388">
              <a:buFontTx/>
              <a:buChar char="-"/>
            </a:pPr>
            <a:r>
              <a:rPr lang="el-GR" sz="2800" dirty="0"/>
              <a:t>Υποδοχή και αξιοποίηση </a:t>
            </a:r>
            <a:r>
              <a:rPr lang="el-GR" sz="2800" dirty="0" err="1"/>
              <a:t>προδιαλεγμένων</a:t>
            </a:r>
            <a:r>
              <a:rPr lang="el-GR" sz="2800" dirty="0"/>
              <a:t> υλικών</a:t>
            </a:r>
          </a:p>
          <a:p>
            <a:pPr marL="358775" indent="-179388">
              <a:buFontTx/>
              <a:buChar char="-"/>
            </a:pPr>
            <a:r>
              <a:rPr lang="el-GR" sz="2800" dirty="0"/>
              <a:t>Διαχείριση συμμείκτων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B896B34-149E-4CA3-94B7-AF09E576547A}"/>
              </a:ext>
            </a:extLst>
          </p:cNvPr>
          <p:cNvSpPr txBox="1"/>
          <p:nvPr/>
        </p:nvSpPr>
        <p:spPr>
          <a:xfrm>
            <a:off x="5364088" y="558924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dirty="0"/>
              <a:t>Πηγή: </a:t>
            </a:r>
            <a:r>
              <a:rPr lang="en-GB" sz="900" dirty="0"/>
              <a:t>https://www.edsna.gr/images/pdf/473/%CE%94%CE%97%CE%9C%CE%9F%CE%A5%20%CE%9C%CE%9F%CE%A3%CE%A7%CE%91%CE%A4%CE%9F%CE%A5%20%CE%A4%CE%91%CE%A5%CE%A1%CE%9F%CE%A5.pdf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256831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4B7726-6A27-4B35-AF2C-7E711C4C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Πράσινα σημεία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932A5D-9EB3-47F3-ABF5-22325D8F7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Κέντρο ανακύκλωσης – εκπαίδευσης στη </a:t>
            </a:r>
            <a:r>
              <a:rPr lang="el-GR" dirty="0" err="1"/>
              <a:t>ΔσΠ</a:t>
            </a:r>
            <a:endParaRPr lang="en-US" dirty="0"/>
          </a:p>
          <a:p>
            <a:r>
              <a:rPr lang="el-GR" sz="2800" dirty="0"/>
              <a:t>Ενεργοί πολίτες</a:t>
            </a:r>
          </a:p>
          <a:p>
            <a:r>
              <a:rPr lang="el-GR" sz="2800" dirty="0"/>
              <a:t>Διαχωρισμός υλικών και αποβλήτων</a:t>
            </a:r>
          </a:p>
          <a:p>
            <a:r>
              <a:rPr lang="el-GR" sz="2800" dirty="0"/>
              <a:t>Εκπαίδευση</a:t>
            </a:r>
          </a:p>
          <a:p>
            <a:r>
              <a:rPr lang="el-GR" sz="2800" dirty="0"/>
              <a:t>Συμβολή στους στόχους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421" y="3885762"/>
            <a:ext cx="23937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5"/>
            <a:ext cx="2831870" cy="19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B896B34-149E-4CA3-94B7-AF09E576547A}"/>
              </a:ext>
            </a:extLst>
          </p:cNvPr>
          <p:cNvSpPr txBox="1"/>
          <p:nvPr/>
        </p:nvSpPr>
        <p:spPr>
          <a:xfrm>
            <a:off x="5796136" y="3501008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Πηγή: Οδηγός Πράσινων Σημείων, ΥΠΕΝ, Έκδοση 1, 2015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B896B34-149E-4CA3-94B7-AF09E576547A}"/>
              </a:ext>
            </a:extLst>
          </p:cNvPr>
          <p:cNvSpPr txBox="1"/>
          <p:nvPr/>
        </p:nvSpPr>
        <p:spPr>
          <a:xfrm>
            <a:off x="5963710" y="5516762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/>
              <a:t>Πηγή: Σχέδιο Αποκεντρωμένης Διαχείρισης Αστικών Στερεών Αποβλήτων Δήμου Μοσχάτου – Ταύρου, 2015, σελ. 97</a:t>
            </a:r>
          </a:p>
        </p:txBody>
      </p:sp>
    </p:spTree>
    <p:extLst>
      <p:ext uri="{BB962C8B-B14F-4D97-AF65-F5344CB8AC3E}">
        <p14:creationId xmlns:p14="http://schemas.microsoft.com/office/powerpoint/2010/main" val="67210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el-GR" sz="3600" dirty="0"/>
              <a:t>Διαδικασίες και τεχνολογίες διαχείρισης -1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4447406" cy="4129281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Μηχανική – βιολογική διαχείριση οικιακών αποβλήτων</a:t>
            </a:r>
          </a:p>
          <a:p>
            <a:r>
              <a:rPr lang="el-GR" dirty="0"/>
              <a:t>Μηχανική – βιολογική διαχείριση οικιακών αποβλήτων με ενδιάμεσο σταθμό μεταφοράς</a:t>
            </a:r>
          </a:p>
          <a:p>
            <a:r>
              <a:rPr lang="el-GR" dirty="0"/>
              <a:t>Ανάκτηση ενέργειας ως συμπληρωματική μορφή διαχείρισης</a:t>
            </a:r>
          </a:p>
          <a:p>
            <a:r>
              <a:rPr lang="el-GR" dirty="0"/>
              <a:t>Υγειονομική ταφή υπολειμμάτων</a:t>
            </a:r>
            <a:endParaRPr lang="el-GR" i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6" name="5 - Εικόν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880319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B896B34-149E-4CA3-94B7-AF09E576547A}"/>
              </a:ext>
            </a:extLst>
          </p:cNvPr>
          <p:cNvSpPr txBox="1"/>
          <p:nvPr/>
        </p:nvSpPr>
        <p:spPr>
          <a:xfrm>
            <a:off x="5552652" y="5546486"/>
            <a:ext cx="2935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/>
              <a:t>Πηγή:</a:t>
            </a:r>
            <a:r>
              <a:rPr lang="en-GB" sz="900" dirty="0"/>
              <a:t>https://www.umweltbundesamt.de/sites/default/files/medien/1410/publikationen/2018-05-30_texte_40-2018-municipal-waste-management_en.pdf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358930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l-GR" sz="3600" dirty="0"/>
              <a:t>Διαδικασίες και τεχνολογίες διαχείρισης -2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4087366" cy="412928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Διαδικασία διαχείρισης του χωριστά συλλεγμένου </a:t>
            </a:r>
            <a:r>
              <a:rPr lang="el-GR" dirty="0" err="1"/>
              <a:t>βιοαποικοδομήσιμου</a:t>
            </a:r>
            <a:r>
              <a:rPr lang="el-GR" dirty="0"/>
              <a:t> υλικού με αναερόβια χώνευση (</a:t>
            </a:r>
            <a:r>
              <a:rPr lang="el-GR" dirty="0" err="1"/>
              <a:t>digestion</a:t>
            </a:r>
            <a:r>
              <a:rPr lang="el-GR" dirty="0"/>
              <a:t>))</a:t>
            </a:r>
          </a:p>
          <a:p>
            <a:r>
              <a:rPr lang="el-GR" dirty="0"/>
              <a:t>Ανάκτηση ενέργειας</a:t>
            </a:r>
          </a:p>
          <a:p>
            <a:r>
              <a:rPr lang="el-GR" dirty="0"/>
              <a:t>Υγειονομική ταφή υπολειμμάτων</a:t>
            </a:r>
            <a:endParaRPr lang="el-GR" i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7" name="6 - Εικόν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672781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B896B34-149E-4CA3-94B7-AF09E576547A}"/>
              </a:ext>
            </a:extLst>
          </p:cNvPr>
          <p:cNvSpPr txBox="1"/>
          <p:nvPr/>
        </p:nvSpPr>
        <p:spPr>
          <a:xfrm>
            <a:off x="5724128" y="5589240"/>
            <a:ext cx="2880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dirty="0"/>
              <a:t>Πηγή:</a:t>
            </a:r>
            <a:r>
              <a:rPr lang="en-GB" sz="900" dirty="0"/>
              <a:t>https://www.umweltbundesamt.de/sites/default/files/medien/1410/publikationen/2018-05-30_texte_40-2018-municipal-waste-management_en.pdf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160005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el-GR" sz="3600" dirty="0"/>
              <a:t>Διαδικασίες και τεχνολογίες διαχείρισης - 3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5167486" cy="412928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Λύσεις και για διαχείριση σε τοπικό επίπεδο και άλλων κλασμάτων απορριμμάτων (π.χ. οργανικού κλάσματος) </a:t>
            </a:r>
          </a:p>
          <a:p>
            <a:r>
              <a:rPr lang="el-GR" dirty="0"/>
              <a:t>Προτεινόμενες λύσεις της αγοράς για σύμμεικτα πλαστικά απορρίμματα: </a:t>
            </a:r>
          </a:p>
          <a:p>
            <a:pPr lvl="1"/>
            <a:r>
              <a:rPr lang="el-GR" sz="2200" dirty="0"/>
              <a:t>αποτέφρωση, </a:t>
            </a:r>
          </a:p>
          <a:p>
            <a:pPr lvl="1"/>
            <a:r>
              <a:rPr lang="el-GR" sz="2200" dirty="0"/>
              <a:t>αεριοποίηση και</a:t>
            </a:r>
          </a:p>
          <a:p>
            <a:pPr lvl="1"/>
            <a:r>
              <a:rPr lang="el-GR" sz="2200" dirty="0"/>
              <a:t>παραγωγή καυσίμου.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6" name="5 - Εικόνα" descr="https://i2.wp.com/iamas.eu/wp-content/uploads/2017/05/IAMAS-dep1.jpg?resize=433%2C25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018" y="2636912"/>
            <a:ext cx="3041030" cy="166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B896B34-149E-4CA3-94B7-AF09E576547A}"/>
              </a:ext>
            </a:extLst>
          </p:cNvPr>
          <p:cNvSpPr txBox="1"/>
          <p:nvPr/>
        </p:nvSpPr>
        <p:spPr>
          <a:xfrm>
            <a:off x="5656019" y="4388864"/>
            <a:ext cx="304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dirty="0"/>
              <a:t>Πηγή: </a:t>
            </a:r>
            <a:r>
              <a:rPr lang="en-GB" sz="900" dirty="0"/>
              <a:t>https://iamas.eu/en/technology/diesel-production/?lang=en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340552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9FCEFB-00EB-473D-AAFE-969766EB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Σύγκριση διαδικασιών διαχείρισης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990858"/>
              </p:ext>
            </p:extLst>
          </p:nvPr>
        </p:nvGraphicFramePr>
        <p:xfrm>
          <a:off x="297798" y="1700808"/>
          <a:ext cx="8548404" cy="3769433"/>
        </p:xfrm>
        <a:graphic>
          <a:graphicData uri="http://schemas.openxmlformats.org/drawingml/2006/table">
            <a:tbl>
              <a:tblPr/>
              <a:tblGrid>
                <a:gridCol w="2308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ΧΥΤΑ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Κομποστοποίηση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Αναερόβια Χώνευση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Αποτέφρωση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Βασική μέθοδος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Διάθεση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Βιολογική επεξεργασία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Βιολογική επεξεργασία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Θερμική επεξεργασία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Είδη αποβλήτων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Δημοτικά απόβλητα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Οργανικό κλάσμα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Οργανικό κλάσμα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Δημοτικά απόβλητα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Ποσοστό οργανικού κλάσματος ή υγρασίας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Όσο το δυνατό μεγαλύτερο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&gt;50%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&lt;50%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Μείωση όγκου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80-85%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Απαιτούμενος χώρος (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l-GR" sz="14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Γενικά μεγάλος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0,065 – 10,8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1,61 – 6,45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Μικρότερη από το ΧΥΤΑ αλλά η τέφρα πρέπει να διατεθεί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Εισερχόμενα απόβλητα (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t/d</a:t>
                      </a: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50 – 10.000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2,5 – 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0,5 –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5 – 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Απαιτούμενο κεφάλαιο (€/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t)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4,5 – 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27 – 360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198 – 594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171 – 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Λειτουργικά έξοδα (€/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t)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6,3 – 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11 –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20 – 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11 –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7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0A4089-1ABA-44DC-80EB-011AD10E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D927C5-3C1F-4361-B926-E33271BD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l-GR" sz="4000" dirty="0"/>
              <a:t>Ευχαριστώ για την προσοχή σας</a:t>
            </a:r>
            <a:endParaRPr lang="en-US" sz="4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l-GR" sz="2400" dirty="0"/>
              <a:t>Στοιχεία επικοινωνίας</a:t>
            </a:r>
          </a:p>
          <a:p>
            <a:pPr marL="0" indent="0" algn="ctr">
              <a:buNone/>
            </a:pPr>
            <a:r>
              <a:rPr lang="el-GR" sz="2000" dirty="0" err="1"/>
              <a:t>Τηλ</a:t>
            </a:r>
            <a:r>
              <a:rPr lang="el-GR" sz="2000" dirty="0"/>
              <a:t>. : </a:t>
            </a:r>
            <a:r>
              <a:rPr lang="en-US" sz="2000" dirty="0"/>
              <a:t>210 72 75 732</a:t>
            </a:r>
          </a:p>
          <a:p>
            <a:pPr marL="0" indent="0" algn="ctr">
              <a:buNone/>
            </a:pPr>
            <a:r>
              <a:rPr lang="en-US" sz="2000" dirty="0"/>
              <a:t>e-mail: epgsec@kepa.uoa.gr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561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22182C-5E48-4CC1-8C5C-D5DDA8D7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9981"/>
            <a:ext cx="3655318" cy="955923"/>
          </a:xfrm>
        </p:spPr>
        <p:txBody>
          <a:bodyPr/>
          <a:lstStyle/>
          <a:p>
            <a:r>
              <a:rPr lang="el-GR" dirty="0"/>
              <a:t>Δομή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8F7A3-E532-4FF1-AA0C-34141EDE3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8824"/>
            <a:ext cx="5383510" cy="3930456"/>
          </a:xfrm>
        </p:spPr>
        <p:txBody>
          <a:bodyPr>
            <a:normAutofit fontScale="92500" lnSpcReduction="10000"/>
          </a:bodyPr>
          <a:lstStyle/>
          <a:p>
            <a:r>
              <a:rPr lang="el-GR" altLang="ko-KR" dirty="0"/>
              <a:t>Στόχοι</a:t>
            </a:r>
            <a:endParaRPr lang="el-GR" altLang="ko-KR" sz="3200" dirty="0"/>
          </a:p>
          <a:p>
            <a:r>
              <a:rPr lang="el-GR" altLang="ko-KR" dirty="0"/>
              <a:t>Δράσεις Περιφέρειας και Τοπικής Αυτοδιοίκησης</a:t>
            </a:r>
          </a:p>
          <a:p>
            <a:r>
              <a:rPr lang="el-GR" dirty="0"/>
              <a:t>Υφιστάμενη κατάσταση στο Δήμο Μοσχάτου – Ταύρου</a:t>
            </a:r>
          </a:p>
          <a:p>
            <a:r>
              <a:rPr lang="el-GR" altLang="ko-KR" dirty="0"/>
              <a:t>Υπάρχουσες διαδικασίες - τεχνολογίες διαχείρισης αστικών αποβλήτων</a:t>
            </a:r>
            <a:endParaRPr lang="en-US" altLang="ko-KR" dirty="0"/>
          </a:p>
          <a:p>
            <a:endParaRPr lang="el-GR" sz="3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CC2AB4-DA27-4F63-A662-025C3962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6F0F1D6-DBC9-49DB-B0FF-40378C43CA57}"/>
              </a:ext>
            </a:extLst>
          </p:cNvPr>
          <p:cNvSpPr/>
          <p:nvPr/>
        </p:nvSpPr>
        <p:spPr>
          <a:xfrm>
            <a:off x="5859344" y="5427218"/>
            <a:ext cx="31683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/>
              <a:t>Πηγή: https://www.olympiadgenius.com/study-material/?_id=488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4782E7C-981C-400B-B991-DA9D3D239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58866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8"/>
            <a:ext cx="4173289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Ευρωπαϊκοί στόχοι - 1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4375398" cy="4129281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Μείωση παραγωγής αποβλήτων</a:t>
            </a:r>
          </a:p>
          <a:p>
            <a:r>
              <a:rPr lang="el-GR" sz="2800" dirty="0"/>
              <a:t>Μεγιστοποίηση ανακύκλωσης και επαναχρησιμοποίησης</a:t>
            </a:r>
          </a:p>
          <a:p>
            <a:r>
              <a:rPr lang="el-GR" sz="2800" dirty="0"/>
              <a:t>Περιορισμός αποτέφρωσης</a:t>
            </a:r>
          </a:p>
          <a:p>
            <a:r>
              <a:rPr lang="el-GR" sz="2800" dirty="0"/>
              <a:t>Μείωση ταφής</a:t>
            </a:r>
          </a:p>
          <a:p>
            <a:r>
              <a:rPr lang="el-GR" sz="2800" dirty="0"/>
              <a:t>Εφαρμογή στόχων</a:t>
            </a:r>
            <a:endParaRPr lang="el-GR" sz="1800" dirty="0"/>
          </a:p>
          <a:p>
            <a:endParaRPr lang="el-GR" i="1" dirty="0"/>
          </a:p>
          <a:p>
            <a:endParaRPr lang="el-GR" i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B0EBA-5202-4028-B5F0-201A82B7BC60}"/>
              </a:ext>
            </a:extLst>
          </p:cNvPr>
          <p:cNvSpPr txBox="1"/>
          <p:nvPr/>
        </p:nvSpPr>
        <p:spPr>
          <a:xfrm>
            <a:off x="4572000" y="558924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dirty="0"/>
              <a:t>Πηγή: http://www.europarl.europa.eu/news/el/headlines/economy/20151201STO05603/kuklike-oikonomia-khresimopoiese-to-xana</a:t>
            </a:r>
          </a:p>
        </p:txBody>
      </p:sp>
    </p:spTree>
    <p:extLst>
      <p:ext uri="{BB962C8B-B14F-4D97-AF65-F5344CB8AC3E}">
        <p14:creationId xmlns:p14="http://schemas.microsoft.com/office/powerpoint/2010/main" val="256831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Ευρωπαϊκοί στόχοι - 2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5095478" cy="4129281"/>
          </a:xfrm>
        </p:spPr>
        <p:txBody>
          <a:bodyPr>
            <a:normAutofit/>
          </a:bodyPr>
          <a:lstStyle/>
          <a:p>
            <a:r>
              <a:rPr lang="el-GR" sz="2800" dirty="0"/>
              <a:t>Ανακύκλωση (έως το 2030)</a:t>
            </a:r>
          </a:p>
          <a:p>
            <a:pPr lvl="1"/>
            <a:r>
              <a:rPr lang="el-GR" sz="2400" dirty="0"/>
              <a:t>65% αστικών αποβλήτων</a:t>
            </a:r>
          </a:p>
          <a:p>
            <a:pPr lvl="1"/>
            <a:r>
              <a:rPr lang="el-GR" sz="2400" dirty="0"/>
              <a:t>75% αποβλήτων από συσκευασίες</a:t>
            </a:r>
          </a:p>
          <a:p>
            <a:r>
              <a:rPr lang="el-GR" sz="2800" dirty="0"/>
              <a:t>Μείωση συγκέντρωσης αστικών αποβλήτων σε χωματερές στο 10% (μέγιστο)</a:t>
            </a:r>
          </a:p>
          <a:p>
            <a:endParaRPr lang="el-GR" i="1" dirty="0"/>
          </a:p>
          <a:p>
            <a:endParaRPr lang="el-GR" i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16832"/>
            <a:ext cx="2971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96B34-149E-4CA3-94B7-AF09E576547A}"/>
              </a:ext>
            </a:extLst>
          </p:cNvPr>
          <p:cNvSpPr txBox="1"/>
          <p:nvPr/>
        </p:nvSpPr>
        <p:spPr>
          <a:xfrm>
            <a:off x="5508104" y="5157192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Πηγή: </a:t>
            </a:r>
            <a:r>
              <a:rPr lang="en-GB" sz="1000" dirty="0"/>
              <a:t>https://cycled.no/single-vs-multiple-stream-recycling/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56831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Εθνική Πολιτική για απόβλητα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8109908" cy="412928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Ενιαία και ολοκληρωμένη αντιμετώπιση του συνόλου των ρευμάτων αποβλήτων</a:t>
            </a:r>
          </a:p>
          <a:p>
            <a:r>
              <a:rPr lang="el-GR" dirty="0"/>
              <a:t>Ιεράρχηση δραστηριοτήτων με προτεραιότητα στην πρόληψη, προετοιμασία για επαναχρησιμοποίηση, ανακύκλωση, ανάκτηση πόρων και ενέργειας και τελική διάθεση υπολειμμάτων</a:t>
            </a:r>
          </a:p>
          <a:p>
            <a:r>
              <a:rPr lang="el-GR" dirty="0"/>
              <a:t>Ευθύνη παραγωγού</a:t>
            </a:r>
          </a:p>
          <a:p>
            <a:r>
              <a:rPr lang="el-GR" dirty="0"/>
              <a:t>Αντιμετώπιση </a:t>
            </a:r>
            <a:r>
              <a:rPr lang="el-GR" dirty="0" err="1"/>
              <a:t>παραβατικής</a:t>
            </a:r>
            <a:r>
              <a:rPr lang="el-GR" dirty="0"/>
              <a:t> συμπεριφοράς</a:t>
            </a:r>
            <a:endParaRPr lang="el-GR" i="1" dirty="0"/>
          </a:p>
          <a:p>
            <a:endParaRPr lang="el-GR" i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831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Εθνικοί Στόχοι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4519414" cy="4608359"/>
          </a:xfrm>
        </p:spPr>
        <p:txBody>
          <a:bodyPr>
            <a:normAutofit fontScale="92500" lnSpcReduction="10000"/>
          </a:bodyPr>
          <a:lstStyle/>
          <a:p>
            <a:r>
              <a:rPr lang="el-GR" sz="3000" dirty="0"/>
              <a:t>Μείωση παραγόμενων αποβλήτων</a:t>
            </a:r>
          </a:p>
          <a:p>
            <a:r>
              <a:rPr lang="el-GR" sz="3000" dirty="0"/>
              <a:t>Επαναχρησιμοποίηση αποβλήτων </a:t>
            </a:r>
          </a:p>
          <a:p>
            <a:r>
              <a:rPr lang="el-GR" sz="3000" dirty="0"/>
              <a:t>«Χωριστή συλλογή» του 50% των ανακυκλώσιμων – </a:t>
            </a:r>
            <a:r>
              <a:rPr lang="el-GR" sz="3000" dirty="0" err="1"/>
              <a:t>βιοαποβλήτων</a:t>
            </a:r>
            <a:r>
              <a:rPr lang="el-GR" sz="3000" dirty="0"/>
              <a:t> στα ΑΣΑ</a:t>
            </a:r>
          </a:p>
          <a:p>
            <a:r>
              <a:rPr lang="el-GR" sz="3000" dirty="0"/>
              <a:t>Ανάκτηση ενέργειας</a:t>
            </a:r>
          </a:p>
          <a:p>
            <a:r>
              <a:rPr lang="el-GR" sz="3000" dirty="0"/>
              <a:t>Υγειονομική ταφή &lt;30% των ΑΣΑ</a:t>
            </a:r>
            <a:endParaRPr lang="el-GR" sz="3000" i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837DF92-33D3-493E-8453-F45CF2C48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79904"/>
            <a:ext cx="3838920" cy="2158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FF97D4-F438-4EFF-BF28-8C182D520FF0}"/>
              </a:ext>
            </a:extLst>
          </p:cNvPr>
          <p:cNvSpPr txBox="1"/>
          <p:nvPr/>
        </p:nvSpPr>
        <p:spPr>
          <a:xfrm>
            <a:off x="5148064" y="4797152"/>
            <a:ext cx="3838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dirty="0"/>
              <a:t>Πηγή: </a:t>
            </a:r>
            <a:r>
              <a:rPr lang="en-GB" sz="800" dirty="0"/>
              <a:t>https://study.com/academy/lesson/reduce-reuse-recycle-lesson-for-kids-definition-examples.html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256831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Περιφέρεια και Τοπική Αυτοδιοίκηση -1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8335838" cy="41292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Στόχοι του ΠΕΣΔΑ Αττικής (έτος 2016):</a:t>
            </a:r>
          </a:p>
          <a:p>
            <a:r>
              <a:rPr lang="el-GR" sz="2800" dirty="0"/>
              <a:t>Αποκατάσταση ανεξέλεγκτων χωματερών</a:t>
            </a:r>
          </a:p>
          <a:p>
            <a:r>
              <a:rPr lang="el-GR" sz="2800" dirty="0"/>
              <a:t>Παύση όλων των ανεξέλεγκτων χωματερών και κάλυψη όλης της Περιφέρειας με Χ.Υ.Τ.Α.</a:t>
            </a:r>
          </a:p>
          <a:p>
            <a:r>
              <a:rPr lang="el-GR" sz="2800" dirty="0"/>
              <a:t>Σταδιακή αύξηση ποσοστού ανακύκλωσης/αξιοποίησης παραγόμενων αποβλήτων συσκευασίας και άλλων προϊόντων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831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233" y="1196752"/>
            <a:ext cx="3721682" cy="49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31" y="274638"/>
            <a:ext cx="8738338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Περιφέρεια και Τοπική Αυτοδιοίκηση - 2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991"/>
            <a:ext cx="4303390" cy="4129281"/>
          </a:xfrm>
        </p:spPr>
        <p:txBody>
          <a:bodyPr>
            <a:normAutofit/>
          </a:bodyPr>
          <a:lstStyle/>
          <a:p>
            <a:r>
              <a:rPr lang="el-GR" dirty="0"/>
              <a:t>Μείωση ποσότητας των ΒΑΑ προς Χ.Υ.Τ.Α. συγκριτικά με την παραγωγή το 1995</a:t>
            </a:r>
          </a:p>
          <a:p>
            <a:pPr lvl="1"/>
            <a:r>
              <a:rPr lang="el-GR" sz="2600" dirty="0"/>
              <a:t>2010: στο 75% </a:t>
            </a:r>
          </a:p>
          <a:p>
            <a:pPr lvl="1"/>
            <a:r>
              <a:rPr lang="el-GR" sz="2600" dirty="0"/>
              <a:t>2013: στο 50% </a:t>
            </a:r>
          </a:p>
          <a:p>
            <a:pPr lvl="1"/>
            <a:r>
              <a:rPr lang="el-GR" sz="2600" dirty="0"/>
              <a:t>2020: στο 35%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B896B34-149E-4CA3-94B7-AF09E576547A}"/>
              </a:ext>
            </a:extLst>
          </p:cNvPr>
          <p:cNvSpPr txBox="1"/>
          <p:nvPr/>
        </p:nvSpPr>
        <p:spPr>
          <a:xfrm>
            <a:off x="4860031" y="6084004"/>
            <a:ext cx="408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dirty="0"/>
              <a:t>Πηγή: </a:t>
            </a:r>
            <a:r>
              <a:rPr lang="en-GB" sz="900" dirty="0"/>
              <a:t>https://www.apdattikis.gov.gr/apokentromeni-dioikisi-attikis/</a:t>
            </a:r>
            <a:r>
              <a:rPr lang="el-GR" sz="900" dirty="0"/>
              <a:t>γεωγραφική-κάλυψη</a:t>
            </a:r>
          </a:p>
        </p:txBody>
      </p:sp>
    </p:spTree>
    <p:extLst>
      <p:ext uri="{BB962C8B-B14F-4D97-AF65-F5344CB8AC3E}">
        <p14:creationId xmlns:p14="http://schemas.microsoft.com/office/powerpoint/2010/main" val="256831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F583E-0740-4749-935F-E075D49A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Διαχείριση αποβλήτων στο Δήμο Μοσχάτου - Ταύρου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3CE21-8856-4E03-8FF9-AFBB5D3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16832"/>
            <a:ext cx="4159374" cy="41292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Μέλος του ΕΔΣΝΑ</a:t>
            </a:r>
          </a:p>
          <a:p>
            <a:pPr marL="0" indent="0">
              <a:buNone/>
            </a:pPr>
            <a:r>
              <a:rPr lang="el-GR" dirty="0"/>
              <a:t>Μεταφέρει σύμμεικτα ΑΣΑ στην ΟΕΔΑ Φυλής, οι οποίες περιλαμβάνουν:</a:t>
            </a:r>
          </a:p>
          <a:p>
            <a:pPr marL="261938" indent="-261938">
              <a:buNone/>
            </a:pPr>
            <a:r>
              <a:rPr lang="el-GR" dirty="0"/>
              <a:t>- Εργοστάσιο Μηχανικής Ανακύκλωσης και </a:t>
            </a:r>
            <a:r>
              <a:rPr lang="el-GR" dirty="0" err="1"/>
              <a:t>Κομποστοποίησης</a:t>
            </a:r>
            <a:r>
              <a:rPr lang="el-GR" dirty="0"/>
              <a:t>,</a:t>
            </a:r>
          </a:p>
          <a:p>
            <a:pPr marL="261938" indent="-261938">
              <a:buNone/>
            </a:pPr>
            <a:r>
              <a:rPr lang="el-GR" dirty="0"/>
              <a:t>- Χώρο Υγειονομικής Ταφής Απορριμμάτων (ΧΥΤΑ) και</a:t>
            </a:r>
          </a:p>
          <a:p>
            <a:pPr marL="261938" indent="-261938">
              <a:buNone/>
            </a:pPr>
            <a:r>
              <a:rPr lang="el-GR" dirty="0"/>
              <a:t>- Μονάδα Βιοαερίου.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D73DFE-A9C9-412D-9E24-5C2567B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50FD-686B-49D1-9354-7AB5C3893B14}" type="slidenum">
              <a:rPr lang="el-GR" smtClean="0"/>
              <a:pPr/>
              <a:t>9</a:t>
            </a:fld>
            <a:endParaRPr lang="el-GR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860032" y="2348880"/>
          <a:ext cx="3816424" cy="240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Φύλλο εργασίας" r:id="rId3" imgW="1752671" imgH="1104813" progId="Excel.Sheet.12">
                  <p:embed/>
                </p:oleObj>
              </mc:Choice>
              <mc:Fallback>
                <p:oleObj name="Φύλλο εργασίας" r:id="rId3" imgW="1752671" imgH="1104813" progId="Excel.Shee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348880"/>
                        <a:ext cx="3816424" cy="2406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3120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1028</Words>
  <Application>Microsoft Office PowerPoint</Application>
  <PresentationFormat>Προβολή στην οθόνη (4:3)</PresentationFormat>
  <Paragraphs>228</Paragraphs>
  <Slides>18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Θέμα του Office</vt:lpstr>
      <vt:lpstr>Φύλλο εργασίας</vt:lpstr>
      <vt:lpstr>Διαχείριση - Ανακύκλωση αποβλήτων Παρούσα κατάσταση</vt:lpstr>
      <vt:lpstr>Δομή</vt:lpstr>
      <vt:lpstr>Ευρωπαϊκοί στόχοι - 1</vt:lpstr>
      <vt:lpstr>Ευρωπαϊκοί στόχοι - 2</vt:lpstr>
      <vt:lpstr>Εθνική Πολιτική για απόβλητα</vt:lpstr>
      <vt:lpstr>Εθνικοί Στόχοι</vt:lpstr>
      <vt:lpstr>Περιφέρεια και Τοπική Αυτοδιοίκηση -1 </vt:lpstr>
      <vt:lpstr>Περιφέρεια και Τοπική Αυτοδιοίκηση - 2</vt:lpstr>
      <vt:lpstr>Διαχείριση αποβλήτων στο Δήμο Μοσχάτου - Ταύρου</vt:lpstr>
      <vt:lpstr>Σύσταση ΑΣΑ</vt:lpstr>
      <vt:lpstr>Στόχοι για το 2020 </vt:lpstr>
      <vt:lpstr>Διαχείριση αποβλήτων στο Δήμο Μοσχάτου - Ταύρου</vt:lpstr>
      <vt:lpstr>Πράσινα σημεία</vt:lpstr>
      <vt:lpstr>Διαδικασίες και τεχνολογίες διαχείρισης -1</vt:lpstr>
      <vt:lpstr>Διαδικασίες και τεχνολογίες διαχείρισης -2</vt:lpstr>
      <vt:lpstr>Διαδικασίες και τεχνολογίες διαχείρισης - 3</vt:lpstr>
      <vt:lpstr>Σύγκριση διαδικασιών διαχείρισης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Διερεύνηση συμπεριφοράς καταναλωτών σε θέματα αποδοχής τεχνολογιών, αλλαγής καυσίμου και ανακύκλωσης αποβλήτων</dc:title>
  <dc:creator>user</dc:creator>
  <cp:lastModifiedBy>Popi Konidari</cp:lastModifiedBy>
  <cp:revision>36</cp:revision>
  <dcterms:created xsi:type="dcterms:W3CDTF">2019-12-22T18:21:16Z</dcterms:created>
  <dcterms:modified xsi:type="dcterms:W3CDTF">2020-01-06T12:57:43Z</dcterms:modified>
</cp:coreProperties>
</file>