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98" r:id="rId4"/>
    <p:sldId id="287" r:id="rId5"/>
    <p:sldId id="288" r:id="rId6"/>
    <p:sldId id="292" r:id="rId7"/>
    <p:sldId id="294" r:id="rId8"/>
    <p:sldId id="295" r:id="rId9"/>
    <p:sldId id="299" r:id="rId10"/>
    <p:sldId id="296" r:id="rId11"/>
    <p:sldId id="300" r:id="rId12"/>
    <p:sldId id="301" r:id="rId13"/>
    <p:sldId id="302" r:id="rId14"/>
    <p:sldId id="305" r:id="rId15"/>
    <p:sldId id="303" r:id="rId16"/>
    <p:sldId id="304" r:id="rId17"/>
    <p:sldId id="257" r:id="rId18"/>
  </p:sldIdLst>
  <p:sldSz cx="9144000" cy="6858000" type="screen4x3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746F-7FC7-4EEC-A842-A32AC4C2E83F}" type="datetimeFigureOut">
              <a:rPr lang="el-GR" smtClean="0"/>
              <a:pPr/>
              <a:t>6/1/2020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E45B4-DC89-4E20-943C-27EC75D4057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588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E32-4212-4964-A86F-73DEEBDCA3CB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11" name="Picture 6" descr="C:\Users\dmavrakis\Documents\Δημος Ταυρου-Μοσχατου\logo-transp2-100x50.png">
            <a:extLst>
              <a:ext uri="{FF2B5EF4-FFF2-40B4-BE49-F238E27FC236}">
                <a16:creationId xmlns:a16="http://schemas.microsoft.com/office/drawing/2014/main" id="{C04A240C-09C6-4A7F-B9D7-33CB9A42B4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952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Εικόνα 6">
            <a:extLst>
              <a:ext uri="{FF2B5EF4-FFF2-40B4-BE49-F238E27FC236}">
                <a16:creationId xmlns:a16="http://schemas.microsoft.com/office/drawing/2014/main" id="{5AE51912-942E-4326-8598-0D36AC72AA4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300038"/>
            <a:ext cx="1066800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179FD6E3-A216-40AC-8830-1294F90E0201}"/>
              </a:ext>
            </a:extLst>
          </p:cNvPr>
          <p:cNvGrpSpPr/>
          <p:nvPr userDrawn="1"/>
        </p:nvGrpSpPr>
        <p:grpSpPr>
          <a:xfrm>
            <a:off x="1524000" y="6049328"/>
            <a:ext cx="6100262" cy="685742"/>
            <a:chOff x="1287236" y="6054726"/>
            <a:chExt cx="6100262" cy="685742"/>
          </a:xfrm>
        </p:grpSpPr>
        <p:pic>
          <p:nvPicPr>
            <p:cNvPr id="14" name="Εικόνα 13">
              <a:extLst>
                <a:ext uri="{FF2B5EF4-FFF2-40B4-BE49-F238E27FC236}">
                  <a16:creationId xmlns:a16="http://schemas.microsoft.com/office/drawing/2014/main" id="{89CAC1D6-1263-4798-981E-B86CB740AB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7236" y="6054726"/>
              <a:ext cx="681141" cy="680864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DF100DC-73D8-43A3-9531-C87C7CE8BEF2}"/>
                </a:ext>
              </a:extLst>
            </p:cNvPr>
            <p:cNvSpPr txBox="1"/>
            <p:nvPr userDrawn="1"/>
          </p:nvSpPr>
          <p:spPr>
            <a:xfrm>
              <a:off x="2085904" y="6292884"/>
              <a:ext cx="4752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United Nations Academic Impact Hub for 7</a:t>
              </a:r>
              <a:r>
                <a:rPr lang="en-US" sz="1100" b="1" baseline="30000" dirty="0"/>
                <a:t>th</a:t>
              </a:r>
              <a:r>
                <a:rPr lang="en-US" sz="1100" b="1" dirty="0"/>
                <a:t> Sustainable Development Goal </a:t>
              </a:r>
              <a:endParaRPr lang="el-GR" sz="1100" b="1" dirty="0"/>
            </a:p>
          </p:txBody>
        </p:sp>
        <p:pic>
          <p:nvPicPr>
            <p:cNvPr id="16" name="Εικόνα 15">
              <a:extLst>
                <a:ext uri="{FF2B5EF4-FFF2-40B4-BE49-F238E27FC236}">
                  <a16:creationId xmlns:a16="http://schemas.microsoft.com/office/drawing/2014/main" id="{6167DBE5-40E4-4104-B555-D2615C5B21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4248" y="6157218"/>
              <a:ext cx="583250" cy="583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480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8015-E31B-4C47-A2BD-0A924E34015E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8385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E66-12C8-4CA0-A280-58B78B310D30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591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68A70-52BA-487A-8D93-B06699DBFFAF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918" y="6356351"/>
            <a:ext cx="3086100" cy="3651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502" y="6464600"/>
            <a:ext cx="2057400" cy="365125"/>
          </a:xfrm>
        </p:spPr>
        <p:txBody>
          <a:bodyPr/>
          <a:lstStyle>
            <a:lvl1pPr>
              <a:defRPr sz="1400" b="1"/>
            </a:lvl1pPr>
          </a:lstStyle>
          <a:p>
            <a:fld id="{D0D750FD-686B-49D1-9354-7AB5C3893B14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51FCA745-F064-430D-9D4D-70EDAB059559}"/>
              </a:ext>
            </a:extLst>
          </p:cNvPr>
          <p:cNvGrpSpPr/>
          <p:nvPr userDrawn="1"/>
        </p:nvGrpSpPr>
        <p:grpSpPr>
          <a:xfrm>
            <a:off x="1524000" y="6049328"/>
            <a:ext cx="6100262" cy="685742"/>
            <a:chOff x="1287236" y="6054726"/>
            <a:chExt cx="6100262" cy="685742"/>
          </a:xfrm>
        </p:grpSpPr>
        <p:pic>
          <p:nvPicPr>
            <p:cNvPr id="9" name="Εικόνα 8">
              <a:extLst>
                <a:ext uri="{FF2B5EF4-FFF2-40B4-BE49-F238E27FC236}">
                  <a16:creationId xmlns:a16="http://schemas.microsoft.com/office/drawing/2014/main" id="{9C56C6DD-A7D9-4E31-9FD8-4C39B65233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7236" y="6054726"/>
              <a:ext cx="681141" cy="680864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1250248-1BFC-4A73-B174-D9014631B46E}"/>
                </a:ext>
              </a:extLst>
            </p:cNvPr>
            <p:cNvSpPr txBox="1"/>
            <p:nvPr userDrawn="1"/>
          </p:nvSpPr>
          <p:spPr>
            <a:xfrm>
              <a:off x="2085904" y="6292884"/>
              <a:ext cx="4752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United Nations Academic Impact Hub for 7</a:t>
              </a:r>
              <a:r>
                <a:rPr lang="en-US" sz="1100" b="1" baseline="30000" dirty="0"/>
                <a:t>th</a:t>
              </a:r>
              <a:r>
                <a:rPr lang="en-US" sz="1100" b="1" dirty="0"/>
                <a:t> Sustainable Development Goal </a:t>
              </a:r>
              <a:endParaRPr lang="el-GR" sz="1100" b="1" dirty="0"/>
            </a:p>
          </p:txBody>
        </p:sp>
        <p:pic>
          <p:nvPicPr>
            <p:cNvPr id="11" name="Εικόνα 10">
              <a:extLst>
                <a:ext uri="{FF2B5EF4-FFF2-40B4-BE49-F238E27FC236}">
                  <a16:creationId xmlns:a16="http://schemas.microsoft.com/office/drawing/2014/main" id="{6686284D-C677-4D7D-9BF9-2E36C7D0FD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4248" y="6157218"/>
              <a:ext cx="583250" cy="583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2751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3E0A-5192-402E-9DD5-451B2FCEE31F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9" name="Ομάδα 8">
            <a:extLst>
              <a:ext uri="{FF2B5EF4-FFF2-40B4-BE49-F238E27FC236}">
                <a16:creationId xmlns:a16="http://schemas.microsoft.com/office/drawing/2014/main" id="{C0DCBB78-8631-4B8C-BAB6-F6FC1800C610}"/>
              </a:ext>
            </a:extLst>
          </p:cNvPr>
          <p:cNvGrpSpPr/>
          <p:nvPr userDrawn="1"/>
        </p:nvGrpSpPr>
        <p:grpSpPr>
          <a:xfrm>
            <a:off x="1524000" y="6049328"/>
            <a:ext cx="6100262" cy="685742"/>
            <a:chOff x="1287236" y="6054726"/>
            <a:chExt cx="6100262" cy="685742"/>
          </a:xfrm>
        </p:grpSpPr>
        <p:pic>
          <p:nvPicPr>
            <p:cNvPr id="10" name="Εικόνα 9">
              <a:extLst>
                <a:ext uri="{FF2B5EF4-FFF2-40B4-BE49-F238E27FC236}">
                  <a16:creationId xmlns:a16="http://schemas.microsoft.com/office/drawing/2014/main" id="{2A2BB165-A392-4D6C-9BA7-AB3D63D27E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7236" y="6054726"/>
              <a:ext cx="681141" cy="680864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95C3FA7-A42E-4FB6-8549-B90B3F3D34AE}"/>
                </a:ext>
              </a:extLst>
            </p:cNvPr>
            <p:cNvSpPr txBox="1"/>
            <p:nvPr userDrawn="1"/>
          </p:nvSpPr>
          <p:spPr>
            <a:xfrm>
              <a:off x="2085904" y="6292884"/>
              <a:ext cx="4752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United Nations Academic Impact Hub for 7</a:t>
              </a:r>
              <a:r>
                <a:rPr lang="en-US" sz="1100" b="1" baseline="30000" dirty="0"/>
                <a:t>th</a:t>
              </a:r>
              <a:r>
                <a:rPr lang="en-US" sz="1100" b="1" dirty="0"/>
                <a:t> Sustainable Development Goal </a:t>
              </a:r>
              <a:endParaRPr lang="el-GR" sz="1100" b="1" dirty="0"/>
            </a:p>
          </p:txBody>
        </p:sp>
        <p:pic>
          <p:nvPicPr>
            <p:cNvPr id="12" name="Εικόνα 11">
              <a:extLst>
                <a:ext uri="{FF2B5EF4-FFF2-40B4-BE49-F238E27FC236}">
                  <a16:creationId xmlns:a16="http://schemas.microsoft.com/office/drawing/2014/main" id="{C14AE68B-5102-4876-B52C-8951AEC6D62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4248" y="6157218"/>
              <a:ext cx="583250" cy="583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563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7AD9-5711-437E-A6E9-DBF03238817A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8C8C7945-529D-449B-9353-9EB2D7D10069}"/>
              </a:ext>
            </a:extLst>
          </p:cNvPr>
          <p:cNvGrpSpPr/>
          <p:nvPr userDrawn="1"/>
        </p:nvGrpSpPr>
        <p:grpSpPr>
          <a:xfrm>
            <a:off x="1524000" y="6049328"/>
            <a:ext cx="6100262" cy="685742"/>
            <a:chOff x="1287236" y="6054726"/>
            <a:chExt cx="6100262" cy="685742"/>
          </a:xfrm>
        </p:grpSpPr>
        <p:pic>
          <p:nvPicPr>
            <p:cNvPr id="11" name="Εικόνα 10">
              <a:extLst>
                <a:ext uri="{FF2B5EF4-FFF2-40B4-BE49-F238E27FC236}">
                  <a16:creationId xmlns:a16="http://schemas.microsoft.com/office/drawing/2014/main" id="{6BD356EA-33B8-4D49-BA3B-2CB4CD4564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7236" y="6054726"/>
              <a:ext cx="681141" cy="680864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99D3E1D-4C82-4299-B16C-545B0DF0A015}"/>
                </a:ext>
              </a:extLst>
            </p:cNvPr>
            <p:cNvSpPr txBox="1"/>
            <p:nvPr userDrawn="1"/>
          </p:nvSpPr>
          <p:spPr>
            <a:xfrm>
              <a:off x="2085904" y="6292884"/>
              <a:ext cx="4752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United Nations Academic Impact Hub for 7</a:t>
              </a:r>
              <a:r>
                <a:rPr lang="en-US" sz="1100" b="1" baseline="30000" dirty="0"/>
                <a:t>th</a:t>
              </a:r>
              <a:r>
                <a:rPr lang="en-US" sz="1100" b="1" dirty="0"/>
                <a:t> Sustainable Development Goal </a:t>
              </a:r>
              <a:endParaRPr lang="el-GR" sz="1100" b="1" dirty="0"/>
            </a:p>
          </p:txBody>
        </p:sp>
        <p:pic>
          <p:nvPicPr>
            <p:cNvPr id="13" name="Εικόνα 12">
              <a:extLst>
                <a:ext uri="{FF2B5EF4-FFF2-40B4-BE49-F238E27FC236}">
                  <a16:creationId xmlns:a16="http://schemas.microsoft.com/office/drawing/2014/main" id="{7AAB44D5-0E52-4C77-ACE1-E6AA8E3626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4248" y="6157218"/>
              <a:ext cx="583250" cy="583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7632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359-B5F1-4A5C-92F8-9C6EB8B2D81B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670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E385-BDF4-4E52-9974-F8374F56DCE4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687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055C-7420-41CB-9C60-E1B490988F7B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682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3608-A6D3-4EFF-A5B5-9DEFE62330A1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04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82DA-69B8-487F-8770-21568890675F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987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294C7-850D-4296-8793-BA5807B4C4B7}" type="datetime1">
              <a:rPr lang="el-GR" smtClean="0"/>
              <a:pPr/>
              <a:t>6/1/2020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750FD-686B-49D1-9354-7AB5C3893B1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356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fitaction.gr/erga-pros-xrhmatodothsh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podomes.com/anaptyksiaka-programmata-xrimatodotisi-101-ergon-ypodomon-se-voreio-kai-notio-aigaio-me-179-ekat-evro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760732-4D33-4868-8961-6B3F3C27B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575" y="2006219"/>
            <a:ext cx="8238227" cy="1394560"/>
          </a:xfrm>
        </p:spPr>
        <p:txBody>
          <a:bodyPr>
            <a:normAutofit/>
          </a:bodyPr>
          <a:lstStyle/>
          <a:p>
            <a:r>
              <a:rPr lang="el-GR" sz="4000" dirty="0"/>
              <a:t>Δυνατότητες χρηματοδότησης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24DAED6-DF6B-4963-A7FD-BDB23D22F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1483" y="4649921"/>
            <a:ext cx="3611065" cy="83647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l-GR" sz="1800" dirty="0">
                <a:solidFill>
                  <a:schemeClr val="tx1">
                    <a:tint val="75000"/>
                  </a:schemeClr>
                </a:solidFill>
              </a:rPr>
              <a:t>Δρ. Πόπη Κονιδάρη</a:t>
            </a:r>
          </a:p>
          <a:p>
            <a:pPr>
              <a:spcBef>
                <a:spcPct val="20000"/>
              </a:spcBef>
            </a:pPr>
            <a:r>
              <a:rPr lang="el-GR" sz="1400" dirty="0">
                <a:solidFill>
                  <a:schemeClr val="tx1">
                    <a:tint val="75000"/>
                  </a:schemeClr>
                </a:solidFill>
              </a:rPr>
              <a:t>Επικεφαλής </a:t>
            </a:r>
          </a:p>
          <a:p>
            <a:pPr>
              <a:spcBef>
                <a:spcPct val="20000"/>
              </a:spcBef>
            </a:pPr>
            <a:r>
              <a:rPr lang="el-GR" sz="1400" dirty="0">
                <a:solidFill>
                  <a:schemeClr val="tx1">
                    <a:tint val="75000"/>
                  </a:schemeClr>
                </a:solidFill>
              </a:rPr>
              <a:t>Ομάδας  Πολιτικής για την Κλιματική Αλλαγή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DD682A6-4942-4A64-A8E2-608EFD2D2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2704A3-8FA1-439D-B6B3-D8C95EBC9DA0}"/>
              </a:ext>
            </a:extLst>
          </p:cNvPr>
          <p:cNvSpPr txBox="1"/>
          <p:nvPr/>
        </p:nvSpPr>
        <p:spPr>
          <a:xfrm>
            <a:off x="1066800" y="457200"/>
            <a:ext cx="7010400" cy="984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2000" dirty="0">
                <a:latin typeface="+mj-lt"/>
              </a:rPr>
              <a:t>Δήμος Μοσχάτου</a:t>
            </a:r>
            <a:r>
              <a:rPr lang="en-US" sz="2000" dirty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– Ταύρου</a:t>
            </a:r>
          </a:p>
          <a:p>
            <a:pPr algn="ctr">
              <a:defRPr/>
            </a:pPr>
            <a:r>
              <a:rPr lang="el-GR" sz="2000" dirty="0">
                <a:latin typeface="+mj-lt"/>
              </a:rPr>
              <a:t> </a:t>
            </a:r>
            <a:r>
              <a:rPr lang="el-GR" dirty="0">
                <a:latin typeface="+mj-lt"/>
              </a:rPr>
              <a:t>Κέντρο Ενεργειακής Πολιτικής και Ανάπτυξης </a:t>
            </a:r>
          </a:p>
          <a:p>
            <a:pPr algn="ctr">
              <a:defRPr/>
            </a:pPr>
            <a:r>
              <a:rPr lang="el-GR" dirty="0"/>
              <a:t>ΚΕΠΑ – ΕΚΠΑ </a:t>
            </a:r>
          </a:p>
        </p:txBody>
      </p:sp>
    </p:spTree>
    <p:extLst>
      <p:ext uri="{BB962C8B-B14F-4D97-AF65-F5344CB8AC3E}">
        <p14:creationId xmlns:p14="http://schemas.microsoft.com/office/powerpoint/2010/main" val="4132283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06A3A4-83A8-4C38-ABD3-0766BCC9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21" y="365126"/>
            <a:ext cx="8220973" cy="1325563"/>
          </a:xfrm>
        </p:spPr>
        <p:txBody>
          <a:bodyPr>
            <a:normAutofit/>
          </a:bodyPr>
          <a:lstStyle/>
          <a:p>
            <a:r>
              <a:rPr lang="el-GR" sz="3600" dirty="0"/>
              <a:t>ΕΠΧ – Ενδεικτικοί επενδυτικοί τομείς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48C461-4157-4947-B7A3-F50F68BA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782495"/>
            <a:ext cx="8220973" cy="4351338"/>
          </a:xfrm>
        </p:spPr>
        <p:txBody>
          <a:bodyPr>
            <a:normAutofit lnSpcReduction="10000"/>
          </a:bodyPr>
          <a:lstStyle/>
          <a:p>
            <a:r>
              <a:rPr lang="el-GR" sz="2400" b="1" dirty="0"/>
              <a:t>Πρόγραμμα/Διευκόλυνση «Συνδέοντας την Ευρώπη»: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Ενέργεια, Μεταφορές</a:t>
            </a:r>
          </a:p>
          <a:p>
            <a:r>
              <a:rPr lang="el-GR" sz="2400" b="1" dirty="0"/>
              <a:t>Ορίζοντας 2020: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Απορρίμματα, πράσινη κυκλική οικονομία, ενέργεια, κλιματική αλλαγή</a:t>
            </a:r>
          </a:p>
          <a:p>
            <a:r>
              <a:rPr lang="en-US" sz="2400" b="1" dirty="0"/>
              <a:t>JPI Urban Europe</a:t>
            </a:r>
            <a:r>
              <a:rPr lang="el-GR" sz="2400" b="1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Ανθεκτικότητα αστικού περιβάλλοντος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b="1" dirty="0"/>
              <a:t>LIFE</a:t>
            </a:r>
            <a:r>
              <a:rPr lang="el-GR" sz="2400" b="1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Στήριξη έργων για προστασία περιβάλλοντος και αντιμετώπισης επιπτώσεων της κλιματικής αλλαγής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l-GR" sz="2400" b="1" dirty="0"/>
              <a:t>Ευρωπαϊκή Εδαφική Συνεργασία: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Διασυνοριακή, διακρατική και διαπεριφερειακή συνεργασία</a:t>
            </a:r>
          </a:p>
          <a:p>
            <a:r>
              <a:rPr lang="en-US" sz="2400" b="1" dirty="0"/>
              <a:t>UIA</a:t>
            </a:r>
            <a:r>
              <a:rPr lang="el-GR" sz="2400" b="1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Ποιότητα αέρα, Κυκλική οικονομία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b="1" dirty="0"/>
              <a:t>URBACT</a:t>
            </a:r>
            <a:r>
              <a:rPr lang="el-GR" sz="2400" b="1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Ολοκληρωμένη αστική ανάπτυξη, Περιβάλλον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8EB719C-D164-479F-B20F-1631162E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0036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06A3A4-83A8-4C38-ABD3-0766BCC9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21" y="365126"/>
            <a:ext cx="8220973" cy="1325563"/>
          </a:xfrm>
        </p:spPr>
        <p:txBody>
          <a:bodyPr>
            <a:normAutofit/>
          </a:bodyPr>
          <a:lstStyle/>
          <a:p>
            <a:r>
              <a:rPr lang="el-GR" sz="3600" dirty="0"/>
              <a:t>ΕΠΧ – Ενδεικτικοί δικαιούχοι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48C461-4157-4947-B7A3-F50F68BA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782495"/>
            <a:ext cx="8220973" cy="4351338"/>
          </a:xfrm>
        </p:spPr>
        <p:txBody>
          <a:bodyPr>
            <a:normAutofit/>
          </a:bodyPr>
          <a:lstStyle/>
          <a:p>
            <a:r>
              <a:rPr lang="el-GR" sz="2400" b="1" dirty="0"/>
              <a:t>Πρόγραμμα/Διευκόλυνση «Συνδέοντας την Ευρώπη»: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Κρατικοί οργανισμοί και επιχειρήσεις</a:t>
            </a:r>
          </a:p>
          <a:p>
            <a:r>
              <a:rPr lang="el-GR" sz="2400" b="1" dirty="0"/>
              <a:t>Ορίζοντας 2020: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Δημόσιοι - ιδιωτικοί φορείς</a:t>
            </a:r>
          </a:p>
          <a:p>
            <a:r>
              <a:rPr lang="en-US" sz="2400" b="1" dirty="0"/>
              <a:t>JPI Urban Europe</a:t>
            </a:r>
            <a:r>
              <a:rPr lang="el-GR" sz="2400" b="1" dirty="0"/>
              <a:t>: </a:t>
            </a:r>
            <a:r>
              <a:rPr lang="el-GR" sz="2400" u="sng" dirty="0">
                <a:solidFill>
                  <a:srgbClr val="C00000"/>
                </a:solidFill>
              </a:rPr>
              <a:t>Όχι </a:t>
            </a:r>
            <a:r>
              <a:rPr lang="el-GR" sz="2400" dirty="0">
                <a:solidFill>
                  <a:srgbClr val="C00000"/>
                </a:solidFill>
              </a:rPr>
              <a:t>η Ελλάδα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b="1" dirty="0"/>
              <a:t>LIFE</a:t>
            </a:r>
            <a:r>
              <a:rPr lang="el-GR" sz="2400" b="1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Δημόσιοι - ιδιωτικοί φορείς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l-GR" sz="2400" b="1" dirty="0"/>
              <a:t>Ευρωπαϊκή Εδαφική Συνεργασία: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Δημόσιοι - ιδιωτικοί φορείς</a:t>
            </a:r>
          </a:p>
          <a:p>
            <a:r>
              <a:rPr lang="en-US" sz="2400" b="1" dirty="0"/>
              <a:t>UIA</a:t>
            </a:r>
            <a:r>
              <a:rPr lang="el-GR" sz="2400" b="1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Μεμονωμένη αστική περιοχή, εταίροι από ίδια χώρα ή διαφορετικές χώρες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b="1" dirty="0"/>
              <a:t>URBACT</a:t>
            </a:r>
            <a:r>
              <a:rPr lang="el-GR" sz="2400" b="1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Πόλεις από τα 28 κράτη μέλη της ΕΕ, Νορβηγία και Ελβετία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8EB719C-D164-479F-B20F-1631162E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2699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2251E2-591B-4D8E-A7C3-AEC383A0F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Παροχή βοήθειας για ανάπτυξη έργων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306B2C-6067-4136-A81D-4BA8EA2DA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075403" cy="4351338"/>
          </a:xfrm>
        </p:spPr>
        <p:txBody>
          <a:bodyPr/>
          <a:lstStyle/>
          <a:p>
            <a:r>
              <a:rPr lang="en-US" b="1" dirty="0"/>
              <a:t>European Energy Fund</a:t>
            </a:r>
            <a:r>
              <a:rPr lang="el-GR" b="1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Έργα στον τομέα ενεργειακής απόδοσης – εν μέρει μικρής κλίμακας έργα ΑΠΕ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b="1" dirty="0"/>
              <a:t>European Local Energy Assistance (ELENA):</a:t>
            </a:r>
            <a:r>
              <a:rPr lang="el-GR" b="1" dirty="0"/>
              <a:t>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Επιχορηγήσεις/επιδοτήσεις για τεχνική βοήθεια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b="1" dirty="0"/>
              <a:t>Horizon 2020 PDA:</a:t>
            </a:r>
            <a:r>
              <a:rPr lang="el-GR" b="1" dirty="0"/>
              <a:t>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Υποστήριξη τεχνικής, οικονομικής και νομικής εξειδίκευσης για ανάπτυξη έργου και έναρξη επενδύσεων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b="1" dirty="0"/>
              <a:t>JASPERS</a:t>
            </a:r>
            <a:r>
              <a:rPr lang="el-GR" b="1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Παροχή βοήθειας για απορρόφηση κονδυλίων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1EDF294-963E-4071-A36C-FC81B599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5807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FB3E2A-B796-4DBB-BF54-B1CC095B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057" y="365126"/>
            <a:ext cx="8514271" cy="1325563"/>
          </a:xfrm>
        </p:spPr>
        <p:txBody>
          <a:bodyPr>
            <a:normAutofit/>
          </a:bodyPr>
          <a:lstStyle/>
          <a:p>
            <a:r>
              <a:rPr lang="el-GR" sz="3600" dirty="0"/>
              <a:t>Χρηματοδοτικά μέσα πιστωτικών ιδρυμάτων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E5DE6E-07F5-4A12-8C21-0500D46BC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040897" cy="4351338"/>
          </a:xfrm>
        </p:spPr>
        <p:txBody>
          <a:bodyPr/>
          <a:lstStyle/>
          <a:p>
            <a:r>
              <a:rPr lang="en-US" b="1" dirty="0"/>
              <a:t>European Fund for Strategic Investments: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Άρση φραγμών στις επενδύσεις παρέχοντας προβολή και τεχνική βοήθεια</a:t>
            </a:r>
          </a:p>
          <a:p>
            <a:r>
              <a:rPr lang="el-GR" b="1" dirty="0"/>
              <a:t>Δημοτικά δάνεια: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Για ενιαία μεγάλα επενδυτικά έργα</a:t>
            </a:r>
          </a:p>
          <a:p>
            <a:r>
              <a:rPr lang="el-GR" b="1" dirty="0"/>
              <a:t>Χρηματοδοτικός Μηχανισμός φυσικού κεφαλαίου:</a:t>
            </a:r>
            <a:r>
              <a:rPr lang="el-GR" dirty="0"/>
              <a:t>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Παροχή χρηματοδότησης μέσω δανείων και επενδύσεων σε ίδια κεφάλαια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72D086A-44DC-458C-9981-C2FC8A92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4847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0258CC-D123-4C41-9633-F1A372409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947" y="365126"/>
            <a:ext cx="8075403" cy="1325563"/>
          </a:xfrm>
        </p:spPr>
        <p:txBody>
          <a:bodyPr>
            <a:normAutofit/>
          </a:bodyPr>
          <a:lstStyle/>
          <a:p>
            <a:r>
              <a:rPr lang="el-GR" sz="3600" dirty="0"/>
              <a:t>Εναλλακτικοί μηχανισμοί χρηματοδότησης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C8CD3E-57EA-4373-AC73-3819CBBC4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213425" cy="4351338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Συνεταιρισμοί πολιτών: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Επιχειρηματικό μοντέλο – πολίτες διαμορφώνουν από κοινού στόχους  και συμμετέχουν σε έργα</a:t>
            </a:r>
          </a:p>
          <a:p>
            <a:r>
              <a:rPr lang="el-GR" b="1" dirty="0"/>
              <a:t>Συμμετοχική συγχρηματοδότηση: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πλατφόρμα συμμετοχικής χρηματοδότησης</a:t>
            </a:r>
          </a:p>
          <a:p>
            <a:r>
              <a:rPr lang="el-GR" b="1" dirty="0"/>
              <a:t>Σύμβαση ενεργειακής απόδοσης: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Χρηματοδότηση ενεργειακών αναβαθμίσεων από μειώσεις κόστους</a:t>
            </a:r>
          </a:p>
          <a:p>
            <a:r>
              <a:rPr lang="el-GR" b="1" dirty="0"/>
              <a:t>Πράσινα δημοτικά ομόλογα: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δανεισμός χρημάτων σε οντότητα </a:t>
            </a:r>
          </a:p>
          <a:p>
            <a:r>
              <a:rPr lang="el-GR" b="1" dirty="0"/>
              <a:t>Χρηματοδότηση μέσω λογαριασμού</a:t>
            </a:r>
            <a:r>
              <a:rPr lang="el-GR" dirty="0"/>
              <a:t> </a:t>
            </a:r>
          </a:p>
          <a:p>
            <a:r>
              <a:rPr lang="el-GR" b="1" dirty="0"/>
              <a:t>Ταμείο Ανανεώσιμων Δανείων</a:t>
            </a:r>
            <a:endParaRPr lang="el-GR" dirty="0"/>
          </a:p>
          <a:p>
            <a:r>
              <a:rPr lang="el-GR" b="1" dirty="0"/>
              <a:t>Επιδοτούμενα δάνεια και εγγυήσεις</a:t>
            </a: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6B5744E-C44D-41B9-9E1A-2789F6457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2293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8EE730-2DBE-48B0-8623-5821394BE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Ανοικτές προσκλήσεις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26F34F-F6EC-43DC-B832-41295C322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486658" cy="4351338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ΕΣΠΑ</a:t>
            </a:r>
          </a:p>
          <a:p>
            <a:pPr lvl="1"/>
            <a:r>
              <a:rPr lang="el-GR" dirty="0">
                <a:solidFill>
                  <a:srgbClr val="C00000"/>
                </a:solidFill>
              </a:rPr>
              <a:t>Έως Μάρτιο 2020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Πράσινα σημεία, ενεργειακή αναβάθμιση</a:t>
            </a:r>
          </a:p>
          <a:p>
            <a:r>
              <a:rPr lang="el-GR" b="1" dirty="0"/>
              <a:t>Η2020</a:t>
            </a:r>
          </a:p>
          <a:p>
            <a:pPr lvl="1"/>
            <a:r>
              <a:rPr lang="el-GR" dirty="0">
                <a:solidFill>
                  <a:srgbClr val="C00000"/>
                </a:solidFill>
              </a:rPr>
              <a:t>Ιανουάριος, Φεβρουάριος και Σεπτέμβριος 2020</a:t>
            </a:r>
            <a:endParaRPr lang="el-GR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Ενεργειακή αποδοτικότητα, ενεργειακή φτώχεια</a:t>
            </a:r>
          </a:p>
          <a:p>
            <a:r>
              <a:rPr lang="en-US" b="1" dirty="0"/>
              <a:t>LIFE</a:t>
            </a:r>
            <a:endParaRPr lang="el-GR" b="1" dirty="0"/>
          </a:p>
          <a:p>
            <a:pPr lvl="1"/>
            <a:r>
              <a:rPr lang="el-GR" dirty="0">
                <a:solidFill>
                  <a:srgbClr val="C00000"/>
                </a:solidFill>
              </a:rPr>
              <a:t>Από Απρίλιο 2020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Περιβάλλον, κλιματική αλλαγή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B61B69B-0EB6-4D4F-9601-7558F0B84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15</a:t>
            </a:fld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5B27C357-D460-4561-9029-78C73C5E46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078" y="2121952"/>
            <a:ext cx="3720388" cy="26140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6BDD43-1BD4-4F74-BE3F-B2B1EAC13FBC}"/>
              </a:ext>
            </a:extLst>
          </p:cNvPr>
          <p:cNvSpPr txBox="1"/>
          <p:nvPr/>
        </p:nvSpPr>
        <p:spPr>
          <a:xfrm>
            <a:off x="5236078" y="4822166"/>
            <a:ext cx="3720388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50" dirty="0"/>
              <a:t>Πηγή: </a:t>
            </a:r>
            <a:r>
              <a:rPr lang="en-GB" sz="1050" dirty="0">
                <a:hlinkClick r:id="rId3"/>
              </a:rPr>
              <a:t>https://www.profitaction.gr/erga-pros-xrhmatodothsh/</a:t>
            </a:r>
            <a:endParaRPr lang="el-GR" sz="1050" dirty="0"/>
          </a:p>
          <a:p>
            <a:r>
              <a:rPr lang="el-GR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3851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023EBD-A5AA-4292-B733-F3946FEB6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Προτάσεις για Δήμο Μοσχάτου -Ταύρου</a:t>
            </a:r>
          </a:p>
        </p:txBody>
      </p:sp>
      <p:sp>
        <p:nvSpPr>
          <p:cNvPr id="10" name="Θέση περιεχομένου 9">
            <a:extLst>
              <a:ext uri="{FF2B5EF4-FFF2-40B4-BE49-F238E27FC236}">
                <a16:creationId xmlns:a16="http://schemas.microsoft.com/office/drawing/2014/main" id="{E198E6AC-FC0E-4935-8163-1A9CFFD65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5142423" cy="4351338"/>
          </a:xfrm>
        </p:spPr>
        <p:txBody>
          <a:bodyPr>
            <a:normAutofit/>
          </a:bodyPr>
          <a:lstStyle/>
          <a:p>
            <a:r>
              <a:rPr lang="en-US" sz="2400" dirty="0"/>
              <a:t>9 </a:t>
            </a:r>
            <a:r>
              <a:rPr lang="el-GR" sz="2400" dirty="0"/>
              <a:t>προτεινόμενες προσκλήσεις Η2020</a:t>
            </a:r>
          </a:p>
          <a:p>
            <a:r>
              <a:rPr lang="el-GR" sz="2400" dirty="0"/>
              <a:t>3 προτεινόμενες για συμμετοχή</a:t>
            </a:r>
          </a:p>
          <a:p>
            <a:pPr lvl="1"/>
            <a:r>
              <a:rPr lang="en-US" sz="2000" dirty="0"/>
              <a:t>LC-SC3-B4E-12-2020</a:t>
            </a:r>
            <a:r>
              <a:rPr lang="el-GR" sz="2000" dirty="0"/>
              <a:t>: </a:t>
            </a:r>
            <a:r>
              <a:rPr lang="en-US" sz="2000" dirty="0"/>
              <a:t>National roundtables to implement Smart Finance for Smart Buildings Initiative</a:t>
            </a:r>
          </a:p>
          <a:p>
            <a:pPr lvl="1"/>
            <a:r>
              <a:rPr lang="en-US" sz="2000" dirty="0"/>
              <a:t>LC-SC3-EC-2018-2019-2020: Mitigating household energy poverty</a:t>
            </a:r>
          </a:p>
          <a:p>
            <a:pPr lvl="1"/>
            <a:r>
              <a:rPr lang="en-US" sz="2000" dirty="0"/>
              <a:t>LC-SC3-EC-5-2020: Supporting public authorities in driving the energy transition</a:t>
            </a:r>
            <a:endParaRPr lang="el-GR" sz="2000" dirty="0"/>
          </a:p>
        </p:txBody>
      </p:sp>
      <p:pic>
        <p:nvPicPr>
          <p:cNvPr id="13" name="Θέση περιεχομένου 12">
            <a:extLst>
              <a:ext uri="{FF2B5EF4-FFF2-40B4-BE49-F238E27FC236}">
                <a16:creationId xmlns:a16="http://schemas.microsoft.com/office/drawing/2014/main" id="{618A336E-E16F-43F9-8BCB-AECDA6CD16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733" y="2678502"/>
            <a:ext cx="3103834" cy="1745906"/>
          </a:xfr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39D3055-A7C0-4A39-A0DC-6BEA7FA8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16</a:t>
            </a:fld>
            <a:endParaRPr lang="el-G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7313D8-B3CD-4882-A040-C10799B0E687}"/>
              </a:ext>
            </a:extLst>
          </p:cNvPr>
          <p:cNvSpPr txBox="1"/>
          <p:nvPr/>
        </p:nvSpPr>
        <p:spPr>
          <a:xfrm>
            <a:off x="5865721" y="4485736"/>
            <a:ext cx="3103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dirty="0"/>
              <a:t>Πηγή:</a:t>
            </a:r>
            <a:r>
              <a:rPr lang="en-GB" sz="900" dirty="0"/>
              <a:t>https://www.epixeiro.gr/article/133924</a:t>
            </a:r>
            <a:endParaRPr lang="el-GR" sz="900" dirty="0"/>
          </a:p>
        </p:txBody>
      </p:sp>
    </p:spTree>
    <p:extLst>
      <p:ext uri="{BB962C8B-B14F-4D97-AF65-F5344CB8AC3E}">
        <p14:creationId xmlns:p14="http://schemas.microsoft.com/office/powerpoint/2010/main" val="250775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270E72-A0DF-49BF-94FC-78333F5AE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21B35B-7CFE-4E6F-B137-B2903A0D0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l-GR" sz="3600" dirty="0"/>
              <a:t>Ευχαριστώ για την προσοχή σας</a:t>
            </a:r>
            <a:endParaRPr lang="en-US" sz="36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l-GR" sz="2000" dirty="0"/>
              <a:t>Στοιχεία επικοινωνίας</a:t>
            </a:r>
          </a:p>
          <a:p>
            <a:pPr marL="0" indent="0" algn="ctr">
              <a:buNone/>
            </a:pPr>
            <a:r>
              <a:rPr lang="el-GR" sz="1800" dirty="0" err="1"/>
              <a:t>Τηλ</a:t>
            </a:r>
            <a:r>
              <a:rPr lang="el-GR" sz="1800" dirty="0"/>
              <a:t>. : </a:t>
            </a:r>
            <a:r>
              <a:rPr lang="en-US" sz="1800"/>
              <a:t>210 72 </a:t>
            </a:r>
            <a:r>
              <a:rPr lang="en-US" sz="1800" dirty="0"/>
              <a:t>75 830</a:t>
            </a:r>
          </a:p>
          <a:p>
            <a:pPr marL="0" indent="0" algn="ctr">
              <a:buNone/>
            </a:pPr>
            <a:r>
              <a:rPr lang="en-US" sz="1800" dirty="0"/>
              <a:t>e-mail: pkonidar@kepa.uoa.gr</a:t>
            </a:r>
            <a:endParaRPr lang="el-GR" sz="1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EA88CBE-7E26-49A1-A2CA-461C8781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158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22182C-5E48-4CC1-8C5C-D5DDA8D7A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9981"/>
            <a:ext cx="3943350" cy="955923"/>
          </a:xfrm>
        </p:spPr>
        <p:txBody>
          <a:bodyPr/>
          <a:lstStyle/>
          <a:p>
            <a:r>
              <a:rPr lang="el-GR" dirty="0"/>
              <a:t>Δομή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68F7A3-E532-4FF1-AA0C-34141EDE3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10371"/>
            <a:ext cx="4391924" cy="2794716"/>
          </a:xfrm>
        </p:spPr>
        <p:txBody>
          <a:bodyPr>
            <a:normAutofit/>
          </a:bodyPr>
          <a:lstStyle/>
          <a:p>
            <a:r>
              <a:rPr lang="el-GR" altLang="ko-KR" sz="3200" dirty="0"/>
              <a:t>Πηγές χρηματοδότησης</a:t>
            </a:r>
          </a:p>
          <a:p>
            <a:r>
              <a:rPr lang="el-GR" altLang="ko-KR" sz="3200" dirty="0"/>
              <a:t>Ανοικτές προσκλήσεις</a:t>
            </a:r>
          </a:p>
          <a:p>
            <a:r>
              <a:rPr lang="el-GR" altLang="ko-KR" sz="3200" dirty="0"/>
              <a:t>Προτάσεις για Δήμο</a:t>
            </a:r>
          </a:p>
          <a:p>
            <a:endParaRPr lang="el-GR" sz="32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FCC2AB4-DA27-4F63-A662-025C39625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2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1D9869B7-2BEF-4FA8-AA8E-269CF8DE3C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113" y="2399551"/>
            <a:ext cx="3605842" cy="22536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8CC57A3-99ED-47EC-8C7B-6B61CE8C0BF3}"/>
              </a:ext>
            </a:extLst>
          </p:cNvPr>
          <p:cNvSpPr txBox="1"/>
          <p:nvPr/>
        </p:nvSpPr>
        <p:spPr>
          <a:xfrm>
            <a:off x="5262113" y="4735755"/>
            <a:ext cx="3605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dirty="0">
                <a:hlinkClick r:id="rId3"/>
              </a:rPr>
              <a:t>Πηγή: https://ypodomes.com/anaptyksiaka-programmata-xrimatodotisi-101-ergon-ypodomon-se-voreio-kai-notio-aigaio-me-179-ekat-evro/</a:t>
            </a:r>
            <a:endParaRPr lang="el-GR" sz="900" dirty="0"/>
          </a:p>
        </p:txBody>
      </p:sp>
    </p:spTree>
    <p:extLst>
      <p:ext uri="{BB962C8B-B14F-4D97-AF65-F5344CB8AC3E}">
        <p14:creationId xmlns:p14="http://schemas.microsoft.com/office/powerpoint/2010/main" val="67471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0AC91B-370D-4CD3-BC98-C3C6E50B3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6"/>
            <a:ext cx="8393502" cy="1325563"/>
          </a:xfrm>
        </p:spPr>
        <p:txBody>
          <a:bodyPr>
            <a:normAutofit/>
          </a:bodyPr>
          <a:lstStyle/>
          <a:p>
            <a:r>
              <a:rPr lang="el-GR" sz="4000" dirty="0"/>
              <a:t>Κύριες ομάδες πηγών</a:t>
            </a:r>
            <a:r>
              <a:rPr lang="en-US" sz="4000" dirty="0"/>
              <a:t> </a:t>
            </a:r>
            <a:r>
              <a:rPr lang="el-GR" sz="4000" dirty="0"/>
              <a:t>χρηματοδότησης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A2E2C7-DBCD-46C2-90A6-639E53FF1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Ευρωπαϊκά Διαρθρωτικά και Επενδυτικά Ταμεία: </a:t>
            </a:r>
            <a:r>
              <a:rPr lang="el-GR" sz="2400" dirty="0"/>
              <a:t>Χρηματοδοτικοί Πόροι της ΕΕ διοχετεύονται στα κράτη μέλη μέσω Επιχειρησιακών Προγραμμάτων</a:t>
            </a:r>
            <a:endParaRPr lang="el-GR" dirty="0"/>
          </a:p>
          <a:p>
            <a:r>
              <a:rPr lang="el-GR" b="1" dirty="0"/>
              <a:t>Ευρωπαϊκά Προγράμματα Χρηματοδότησης: </a:t>
            </a:r>
            <a:r>
              <a:rPr lang="el-GR" sz="2400" dirty="0"/>
              <a:t>Άμεση χρηματοδότηση μέσω επιχορηγήσεων </a:t>
            </a:r>
            <a:endParaRPr lang="el-GR" dirty="0"/>
          </a:p>
          <a:p>
            <a:r>
              <a:rPr lang="el-GR" b="1" dirty="0"/>
              <a:t>Παροχή βοήθειας για ανάπτυξη έργων: </a:t>
            </a:r>
            <a:r>
              <a:rPr lang="el-GR" sz="2400" dirty="0"/>
              <a:t>Άμεση χρηματοδότηση μέσω επιχορηγήσεων σε δημόσιους φορείς για έργα με χρηματοδοτικό ενδιαφέρον</a:t>
            </a:r>
          </a:p>
          <a:p>
            <a:r>
              <a:rPr lang="el-GR" b="1" dirty="0"/>
              <a:t>Χρηματοδοτικά μέσα πιστωτικών ιδρυμάτων</a:t>
            </a:r>
          </a:p>
          <a:p>
            <a:r>
              <a:rPr lang="el-GR" b="1" dirty="0"/>
              <a:t>Εναλλακτικοί μηχανισμοί χρηματοδότησης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FAB37C1-FA9D-47B9-9608-0BDCA979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853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5F583E-0740-4749-935F-E075D49AC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672" y="365126"/>
            <a:ext cx="8652294" cy="1325563"/>
          </a:xfrm>
        </p:spPr>
        <p:txBody>
          <a:bodyPr>
            <a:normAutofit/>
          </a:bodyPr>
          <a:lstStyle/>
          <a:p>
            <a:r>
              <a:rPr lang="el-GR" sz="3600" dirty="0"/>
              <a:t>Ομάδες πηγών &amp; εργαλεία χρηματοδότησης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D83CE21-8856-4E03-8FF9-AFBB5D34B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47991"/>
            <a:ext cx="8109908" cy="4351338"/>
          </a:xfrm>
        </p:spPr>
        <p:txBody>
          <a:bodyPr>
            <a:normAutofit/>
          </a:bodyPr>
          <a:lstStyle/>
          <a:p>
            <a:endParaRPr lang="el-GR" i="1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DD73DFE-A9C9-412D-9E24-5C2567BB5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4</a:t>
            </a:fld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8951C132-8BC5-4D07-9D57-A0ECF734FE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19" y="1544128"/>
            <a:ext cx="8228971" cy="416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31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3A9C13-B268-47F6-A5CF-3C588133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ΕΔΕΤ - Στόχοι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58AEE0-7DB4-44B4-BCEB-881F63AB6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66776" cy="4351338"/>
          </a:xfrm>
        </p:spPr>
        <p:txBody>
          <a:bodyPr/>
          <a:lstStyle/>
          <a:p>
            <a:r>
              <a:rPr lang="el-GR" b="1" dirty="0"/>
              <a:t>ΕΤΠΑ:</a:t>
            </a:r>
            <a:r>
              <a:rPr lang="el-GR" dirty="0"/>
              <a:t>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Ισόρροπη ανάπτυξη περιφερειών </a:t>
            </a:r>
          </a:p>
          <a:p>
            <a:r>
              <a:rPr lang="el-GR" b="1" dirty="0"/>
              <a:t>ΕΚΤ: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Απασχόληση – Ανθρώπινο δυναμικό</a:t>
            </a:r>
          </a:p>
          <a:p>
            <a:r>
              <a:rPr lang="el-GR" b="1" dirty="0"/>
              <a:t>ΤΣ: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Μεταφορές – Περιβάλλον (χώρες με Ακαθάριστο Εθνικό Εισόδημα ανά κάτοικο χαμηλότερο του 90% του μέσου όρου της ΕΕ)</a:t>
            </a:r>
          </a:p>
          <a:p>
            <a:r>
              <a:rPr lang="el-GR" b="1" dirty="0"/>
              <a:t>ΕΓΤΑΑ:</a:t>
            </a:r>
            <a:r>
              <a:rPr lang="el-GR" dirty="0"/>
              <a:t>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Προκλήσεις αγροτικών περιοχών</a:t>
            </a:r>
          </a:p>
          <a:p>
            <a:r>
              <a:rPr lang="el-GR" b="1" dirty="0"/>
              <a:t>ΕΤΘΑ: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Υιοθέτηση πρακτικών βιώσιμης αλιείας – βελτίωση ποιότητας ζωής στις ευρωπαϊκές ακτές</a:t>
            </a:r>
          </a:p>
          <a:p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4392D2E-85EA-46BC-8BC3-2B69EC16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919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3A9C13-B268-47F6-A5CF-3C5881333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563" y="365126"/>
            <a:ext cx="8445260" cy="1325563"/>
          </a:xfrm>
        </p:spPr>
        <p:txBody>
          <a:bodyPr/>
          <a:lstStyle/>
          <a:p>
            <a:r>
              <a:rPr lang="el-GR" dirty="0"/>
              <a:t>ΕΔΕΤ – </a:t>
            </a:r>
            <a:r>
              <a:rPr lang="el-GR" sz="4000" dirty="0"/>
              <a:t>Ενδεικτικοί επενδυτικοί τομείς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58AEE0-7DB4-44B4-BCEB-881F63AB6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66776" cy="4351338"/>
          </a:xfrm>
        </p:spPr>
        <p:txBody>
          <a:bodyPr/>
          <a:lstStyle/>
          <a:p>
            <a:r>
              <a:rPr lang="el-GR" b="1" dirty="0"/>
              <a:t>ΕΤΠΑ:</a:t>
            </a:r>
            <a:r>
              <a:rPr lang="el-GR" dirty="0"/>
              <a:t>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Οικονομία χαμηλών εκπομπών άνθρακα</a:t>
            </a:r>
          </a:p>
          <a:p>
            <a:r>
              <a:rPr lang="el-GR" b="1" dirty="0"/>
              <a:t>ΕΚΤ: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Θέσεις εργασίας σε Περιβάλλον/Ενέργεια – μείωση ενεργειακής πενίας</a:t>
            </a:r>
          </a:p>
          <a:p>
            <a:r>
              <a:rPr lang="el-GR" b="1" dirty="0"/>
              <a:t>ΤΣ: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 Έργα σχετικά με ενέργεια ή μεταφορές (ενεργειακή απόδοση και ΑΠΕ)</a:t>
            </a:r>
          </a:p>
          <a:p>
            <a:r>
              <a:rPr lang="el-GR" b="1" dirty="0"/>
              <a:t>ΕΓΤΑΑ:</a:t>
            </a:r>
            <a:r>
              <a:rPr lang="el-GR" dirty="0"/>
              <a:t>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Εξασφάλιση βιώσιμης διαχείρισης φυσικών πόρων και κλιματικής δράσης</a:t>
            </a:r>
          </a:p>
          <a:p>
            <a:r>
              <a:rPr lang="el-GR" b="1" dirty="0"/>
              <a:t>ΕΤΘΑ: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-</a:t>
            </a:r>
          </a:p>
          <a:p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4392D2E-85EA-46BC-8BC3-2B69EC16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72866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3A9C13-B268-47F6-A5CF-3C588133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ΕΔΕΤ – Ενδεικτικοί Δικαιούχοι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58AEE0-7DB4-44B4-BCEB-881F63AB6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204800" cy="4351338"/>
          </a:xfrm>
        </p:spPr>
        <p:txBody>
          <a:bodyPr/>
          <a:lstStyle/>
          <a:p>
            <a:r>
              <a:rPr lang="el-GR" b="1" dirty="0"/>
              <a:t>ΕΤΠΑ:</a:t>
            </a:r>
            <a:r>
              <a:rPr lang="el-GR" dirty="0"/>
              <a:t>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Δημόσιοι φορείς, πανεπιστήμια, ΜΚΟ, ΜΜΕ </a:t>
            </a:r>
          </a:p>
          <a:p>
            <a:r>
              <a:rPr lang="el-GR" b="1" dirty="0"/>
              <a:t>ΕΚΤ: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Δημόσιοι φορείς, ΜΚΟ</a:t>
            </a:r>
          </a:p>
          <a:p>
            <a:r>
              <a:rPr lang="el-GR" b="1" dirty="0"/>
              <a:t>ΤΣ: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 Ελλάδα</a:t>
            </a:r>
          </a:p>
          <a:p>
            <a:r>
              <a:rPr lang="el-GR" b="1" dirty="0"/>
              <a:t>ΕΓΤΑΑ:</a:t>
            </a:r>
            <a:r>
              <a:rPr lang="el-GR" dirty="0"/>
              <a:t>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Εθνικά Προγράμματα Αγροτικής Ανάπτυξης</a:t>
            </a:r>
          </a:p>
          <a:p>
            <a:r>
              <a:rPr lang="el-GR" b="1" dirty="0"/>
              <a:t>ΕΤΘΑ: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Αλιείς, Υδατοκαλλιεργητές, Ιδιοκτήτες σκαφών</a:t>
            </a:r>
          </a:p>
          <a:p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4392D2E-85EA-46BC-8BC3-2B69EC16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155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FBC21F-ADB3-42A0-91BC-F00AAAF04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ΕΔΕΤ και ΕΣΠΑ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76A2E9-4B2C-4E5B-B35E-4E43A2B75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/>
              <a:t>Βασικό στρατηγικό σχέδιο για την ανάπτυξη της χώρας με συνδρομή πόρων από τα ΕΔΕΤ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b="1" dirty="0"/>
              <a:t>Τρέχουσα χρονική περίοδος: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 2014-2020</a:t>
            </a:r>
          </a:p>
          <a:p>
            <a:pPr marL="0" indent="0" algn="ctr">
              <a:buNone/>
            </a:pPr>
            <a:r>
              <a:rPr lang="el-GR" b="1" dirty="0"/>
              <a:t>Τομείς:</a:t>
            </a:r>
            <a:r>
              <a:rPr lang="el-GR" b="1" dirty="0">
                <a:solidFill>
                  <a:srgbClr val="C00000"/>
                </a:solidFill>
              </a:rPr>
              <a:t> Ενέργεια, Περιβάλλον και Βιώσιμη Ανάπτυξη, </a:t>
            </a:r>
            <a:r>
              <a:rPr lang="el-GR" dirty="0">
                <a:solidFill>
                  <a:srgbClr val="C00000"/>
                </a:solidFill>
              </a:rPr>
              <a:t>Μεταφορές, Τεχνολογίες πληροφορικής και επικοινωνιών, Υλικά-Κατασκευές, Υγεία-Φάρμακα, Τουρισμός-Πολιτισμός-Δημιουργικές βιομηχανίες, </a:t>
            </a:r>
            <a:r>
              <a:rPr lang="el-GR" dirty="0" err="1">
                <a:solidFill>
                  <a:srgbClr val="C00000"/>
                </a:solidFill>
              </a:rPr>
              <a:t>Αγρο</a:t>
            </a:r>
            <a:r>
              <a:rPr lang="el-GR" dirty="0">
                <a:solidFill>
                  <a:srgbClr val="C00000"/>
                </a:solidFill>
              </a:rPr>
              <a:t>-διατροφή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CFAC6AF-B82D-4993-9EC2-5B2043FE5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9231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06A3A4-83A8-4C38-ABD3-0766BCC9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21" y="365126"/>
            <a:ext cx="8220973" cy="1325563"/>
          </a:xfrm>
        </p:spPr>
        <p:txBody>
          <a:bodyPr>
            <a:normAutofit/>
          </a:bodyPr>
          <a:lstStyle/>
          <a:p>
            <a:r>
              <a:rPr lang="el-GR" sz="3600" dirty="0"/>
              <a:t>Ευρωπαϊκά προγράμματα χρηματοδότησης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48C461-4157-4947-B7A3-F50F68BA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782495"/>
            <a:ext cx="8220973" cy="4351338"/>
          </a:xfrm>
        </p:spPr>
        <p:txBody>
          <a:bodyPr>
            <a:normAutofit fontScale="92500" lnSpcReduction="10000"/>
          </a:bodyPr>
          <a:lstStyle/>
          <a:p>
            <a:r>
              <a:rPr lang="el-GR" sz="2400" b="1" dirty="0"/>
              <a:t>Πρόγραμμα/Διευκόλυνση «Συνδέοντας την Ευρώπη»: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Στήριξη έργων και πιθανών συνεργιών ανάμεσα σε επενδυτικούς τομείς</a:t>
            </a:r>
          </a:p>
          <a:p>
            <a:r>
              <a:rPr lang="el-GR" sz="2400" b="1" dirty="0"/>
              <a:t>Ορίζοντας 2020: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Οικοδόμηση ισχυρής οικονομίας βασισμένης σε έρευνα και καινοτομία</a:t>
            </a:r>
          </a:p>
          <a:p>
            <a:r>
              <a:rPr lang="en-US" sz="2400" b="1" dirty="0"/>
              <a:t>JPI Urban Europe</a:t>
            </a:r>
            <a:r>
              <a:rPr lang="el-GR" sz="2400" b="1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Παροχή λύσεων και βελτιώσεων για πόλεις, κατοίκους και επιχειρήσεις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b="1" dirty="0"/>
              <a:t>LIFE</a:t>
            </a:r>
            <a:r>
              <a:rPr lang="el-GR" sz="2400" b="1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Στήριξη έργων για προστασία περιβάλλοντος και αντιμετώπιση επιπτώσεων κλιματικής αλλαγής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l-GR" sz="2400" b="1" dirty="0"/>
              <a:t>Ευρωπαϊκή Εδαφική Συνεργασία:</a:t>
            </a:r>
            <a:r>
              <a:rPr lang="el-GR" sz="2400" dirty="0"/>
              <a:t>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Ενδυνάμωση χωρικών συνεργασιών στην ΕΕ και με τρίτες χώρες</a:t>
            </a:r>
          </a:p>
          <a:p>
            <a:r>
              <a:rPr lang="en-US" sz="2400" b="1" dirty="0"/>
              <a:t>UIA</a:t>
            </a:r>
            <a:r>
              <a:rPr lang="el-GR" sz="2400" b="1" dirty="0"/>
              <a:t>:</a:t>
            </a:r>
            <a:r>
              <a:rPr lang="el-GR" sz="2400" dirty="0"/>
              <a:t>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Παροχή πόρων για καινοτόμες λύσεις σε αστικές περιοχές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b="1" dirty="0"/>
              <a:t>URBACT</a:t>
            </a:r>
            <a:r>
              <a:rPr lang="el-GR" sz="2400" dirty="0"/>
              <a:t>: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Ανάπτυξη λύσεων σε κοινές αστικές προσκλήσεις με δημιουργία δικτύων και ανταλλαγή βέλτιστων πρακτικών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8EB719C-D164-479F-B20F-1631162E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0FD-686B-49D1-9354-7AB5C3893B14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609096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3600</TotalTime>
  <Words>820</Words>
  <Application>Microsoft Office PowerPoint</Application>
  <PresentationFormat>Προβολή στην οθόνη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Θέμα του Office</vt:lpstr>
      <vt:lpstr>Δυνατότητες χρηματοδότησης</vt:lpstr>
      <vt:lpstr>Δομή</vt:lpstr>
      <vt:lpstr>Κύριες ομάδες πηγών χρηματοδότησης </vt:lpstr>
      <vt:lpstr>Ομάδες πηγών &amp; εργαλεία χρηματοδότησης</vt:lpstr>
      <vt:lpstr>ΕΔΕΤ - Στόχοι</vt:lpstr>
      <vt:lpstr>ΕΔΕΤ – Ενδεικτικοί επενδυτικοί τομείς</vt:lpstr>
      <vt:lpstr>ΕΔΕΤ – Ενδεικτικοί Δικαιούχοι</vt:lpstr>
      <vt:lpstr>ΕΔΕΤ και ΕΣΠΑ</vt:lpstr>
      <vt:lpstr>Ευρωπαϊκά προγράμματα χρηματοδότησης</vt:lpstr>
      <vt:lpstr>ΕΠΧ – Ενδεικτικοί επενδυτικοί τομείς</vt:lpstr>
      <vt:lpstr>ΕΠΧ – Ενδεικτικοί δικαιούχοι</vt:lpstr>
      <vt:lpstr>Παροχή βοήθειας για ανάπτυξη έργων</vt:lpstr>
      <vt:lpstr>Χρηματοδοτικά μέσα πιστωτικών ιδρυμάτων</vt:lpstr>
      <vt:lpstr>Εναλλακτικοί μηχανισμοί χρηματοδότησης</vt:lpstr>
      <vt:lpstr>Ανοικτές προσκλήσεις</vt:lpstr>
      <vt:lpstr>Προτάσεις για Δήμο Μοσχάτου -Ταύρου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Popi Konidari</dc:creator>
  <cp:lastModifiedBy>Popi Konidari</cp:lastModifiedBy>
  <cp:revision>205</cp:revision>
  <cp:lastPrinted>2019-05-07T09:04:49Z</cp:lastPrinted>
  <dcterms:created xsi:type="dcterms:W3CDTF">2019-02-19T15:51:59Z</dcterms:created>
  <dcterms:modified xsi:type="dcterms:W3CDTF">2020-01-06T20:51:27Z</dcterms:modified>
</cp:coreProperties>
</file>