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366" r:id="rId2"/>
    <p:sldId id="423" r:id="rId3"/>
    <p:sldId id="433" r:id="rId4"/>
    <p:sldId id="431" r:id="rId5"/>
    <p:sldId id="426" r:id="rId6"/>
    <p:sldId id="432" r:id="rId7"/>
    <p:sldId id="427" r:id="rId8"/>
    <p:sldId id="428" r:id="rId9"/>
    <p:sldId id="429" r:id="rId10"/>
    <p:sldId id="420" r:id="rId11"/>
  </p:sldIdLst>
  <p:sldSz cx="9144000" cy="6858000" type="screen4x3"/>
  <p:notesSz cx="6934200" cy="9220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8200"/>
    <a:srgbClr val="0000CC"/>
    <a:srgbClr val="FF3300"/>
    <a:srgbClr val="FF66CC"/>
    <a:srgbClr val="009900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598" autoAdjust="0"/>
  </p:normalViewPr>
  <p:slideViewPr>
    <p:cSldViewPr snapToObjects="1">
      <p:cViewPr varScale="1">
        <p:scale>
          <a:sx n="105" d="100"/>
          <a:sy n="105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50" d="100"/>
          <a:sy n="150" d="100"/>
        </p:scale>
        <p:origin x="-2436" y="280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t" anchorCtr="0" compatLnSpc="1">
            <a:prstTxWarp prst="textNoShape">
              <a:avLst/>
            </a:prstTxWarp>
          </a:bodyPr>
          <a:lstStyle>
            <a:lvl1pPr algn="l" defTabSz="891972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t" anchorCtr="0" compatLnSpc="1">
            <a:prstTxWarp prst="textNoShape">
              <a:avLst/>
            </a:prstTxWarp>
          </a:bodyPr>
          <a:lstStyle>
            <a:lvl1pPr algn="r" defTabSz="891972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b" anchorCtr="0" compatLnSpc="1">
            <a:prstTxWarp prst="textNoShape">
              <a:avLst/>
            </a:prstTxWarp>
          </a:bodyPr>
          <a:lstStyle>
            <a:lvl1pPr algn="l" defTabSz="891972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b" anchorCtr="0" compatLnSpc="1">
            <a:prstTxWarp prst="textNoShape">
              <a:avLst/>
            </a:prstTxWarp>
          </a:bodyPr>
          <a:lstStyle>
            <a:lvl1pPr algn="r" defTabSz="891972">
              <a:defRPr sz="1200" b="0">
                <a:cs typeface="+mn-cs"/>
              </a:defRPr>
            </a:lvl1pPr>
          </a:lstStyle>
          <a:p>
            <a:pPr>
              <a:defRPr/>
            </a:pPr>
            <a:fld id="{33D288F1-8BF6-4156-895A-BD41698502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t" anchorCtr="0" compatLnSpc="1">
            <a:prstTxWarp prst="textNoShape">
              <a:avLst/>
            </a:prstTxWarp>
          </a:bodyPr>
          <a:lstStyle>
            <a:lvl1pPr algn="l" defTabSz="891972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t" anchorCtr="0" compatLnSpc="1">
            <a:prstTxWarp prst="textNoShape">
              <a:avLst/>
            </a:prstTxWarp>
          </a:bodyPr>
          <a:lstStyle>
            <a:lvl1pPr algn="r" defTabSz="891972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17550"/>
            <a:ext cx="4600575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3089"/>
            <a:ext cx="508635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6176"/>
            <a:ext cx="3005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b" anchorCtr="0" compatLnSpc="1">
            <a:prstTxWarp prst="textNoShape">
              <a:avLst/>
            </a:prstTxWarp>
          </a:bodyPr>
          <a:lstStyle>
            <a:lvl1pPr algn="l" defTabSz="891972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66176"/>
            <a:ext cx="3005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0" tIns="44598" rIns="89200" bIns="44598" numCol="1" anchor="b" anchorCtr="0" compatLnSpc="1">
            <a:prstTxWarp prst="textNoShape">
              <a:avLst/>
            </a:prstTxWarp>
          </a:bodyPr>
          <a:lstStyle>
            <a:lvl1pPr algn="r" defTabSz="891972">
              <a:defRPr sz="1200" b="0">
                <a:cs typeface="+mn-cs"/>
              </a:defRPr>
            </a:lvl1pPr>
          </a:lstStyle>
          <a:p>
            <a:pPr>
              <a:defRPr/>
            </a:pPr>
            <a:fld id="{496316C2-0DC9-430C-A537-BE5EAE457B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23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072" indent="-265083" defTabSz="890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63504" indent="-212701" defTabSz="890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490494" indent="-212701" defTabSz="890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15895" indent="-212701" defTabSz="890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373043" indent="-212701" defTabSz="890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30191" indent="-212701" defTabSz="890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87339" indent="-212701" defTabSz="890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4487" indent="-212701" defTabSz="890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22AB41-BBD5-464C-BA62-378803D52348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100" dirty="0"/>
              <a:t>Θα ξεκινήσω την παρουσίαση μου αναφέροντας λίγα λόγια για τον τρόπο με τον οποίο έχει αναπτυχθεί το δίκτυο φυσικού αερίου στην Αττική.</a:t>
            </a:r>
          </a:p>
          <a:p>
            <a:pPr algn="just"/>
            <a:r>
              <a:rPr lang="el-GR" sz="1100" dirty="0"/>
              <a:t>Αρχικά έχουμε το δίκτυο υψηλής πίεσης του δικτύου Φ.Α. που διαχειρίζεται ο διαχειριστής του εθνικού συστήματος Φ.Α. (ΔΕΣΦΑ). Το δίκτυο αυτό τροφοδοτεί πολύ μεγάλους καταναλωτές (π.χ. εργοστάσιο ηλεκτροπαραγωγής ΔΕΗ στο Λαύριο), καθώς και τα σημεία εισόδου του δικτύου διανομής της ΕΔΑ Αττικής (</a:t>
            </a:r>
            <a:r>
              <a:rPr lang="en-US" sz="1100" dirty="0" err="1"/>
              <a:t>citygates</a:t>
            </a:r>
            <a:r>
              <a:rPr lang="en-US" sz="1100" dirty="0"/>
              <a:t>).</a:t>
            </a:r>
          </a:p>
          <a:p>
            <a:pPr algn="just"/>
            <a:r>
              <a:rPr lang="el-GR" sz="1100" dirty="0"/>
              <a:t>Στην Αττική έχουμε 5 σημεία εισόδου τα οποία τα βλέπουμε εδώ. Στα σημεία αυτά έχουμε υποβίβαση της πίεσης από την υψηλή πίεση στη μέση πίεση των 19</a:t>
            </a:r>
            <a:r>
              <a:rPr lang="en-US" sz="1100" dirty="0"/>
              <a:t>bar</a:t>
            </a:r>
            <a:r>
              <a:rPr lang="el-GR" sz="1100" dirty="0"/>
              <a:t> η οποία με τη σειρά της τροφοδοτεί το κύριο σύστημα μέσης πίεσης της ΕΔΑ Αττικής. Από τα 5 σημεία εισόδου τα 4 είναι διασυνδεδεμένα, ενώ το 5 στο Μαρκόπουλο είναι προς το παρόν απομονωμένο αλλά είναι στα σχέδια της εταιρείας μας μελλοντικά να συνδεθεί και αυτό στο υπόλοιπο δίκτυο.</a:t>
            </a:r>
          </a:p>
          <a:p>
            <a:pPr algn="just"/>
            <a:r>
              <a:rPr lang="el-GR" sz="1100" dirty="0"/>
              <a:t>Το δίκτυο της μέσης πίεσης με τη σειρά του τροφοδοτεί μεγάλους καταναλωτές στην περιοχή της Αττικής, αλλά κυρίως τροφοδοτεί τους σταθμούς μέσης πίεσης που υποβιβάζουν την πίεση στα 4</a:t>
            </a:r>
            <a:r>
              <a:rPr lang="en-US" sz="1100" dirty="0"/>
              <a:t>bar.</a:t>
            </a:r>
            <a:endParaRPr lang="el-GR" sz="1100" dirty="0"/>
          </a:p>
          <a:p>
            <a:pPr algn="just"/>
            <a:r>
              <a:rPr lang="el-GR" sz="1100" dirty="0"/>
              <a:t>Η Αττική είναι χωρισμένοι σε τομείς όπου σε ιδανικές συνθήκες κάθε τομέας τροφοδοτείται από 2 σταθμούς μέσης πίεσης.</a:t>
            </a:r>
          </a:p>
          <a:p>
            <a:pPr algn="just"/>
            <a:r>
              <a:rPr lang="el-GR" sz="1100" dirty="0"/>
              <a:t>Η πίεση των 4</a:t>
            </a:r>
            <a:r>
              <a:rPr lang="en-US" sz="1100" dirty="0"/>
              <a:t>bar </a:t>
            </a:r>
            <a:r>
              <a:rPr lang="el-GR" sz="1100" dirty="0"/>
              <a:t>είναι η πίεση με την οποία τροφοδοτείται το νεότερο δίκτυο Φ.Α. μέσω του οποίου κατανέμεται  το αέριο.</a:t>
            </a:r>
          </a:p>
          <a:p>
            <a:pPr algn="just"/>
            <a:r>
              <a:rPr lang="el-GR" sz="1100" dirty="0"/>
              <a:t>Υπάρχει όμως και το δίκτυο των 25</a:t>
            </a:r>
            <a:r>
              <a:rPr lang="en-US" sz="1100" dirty="0"/>
              <a:t>mbar</a:t>
            </a:r>
            <a:endParaRPr lang="en-GB" sz="1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316C2-0DC9-430C-A537-BE5EAE457BB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69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316C2-0DC9-430C-A537-BE5EAE457BB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40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316C2-0DC9-430C-A537-BE5EAE457BB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20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316C2-0DC9-430C-A537-BE5EAE457BB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63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- Εικόνα" descr="EDA ATTIKHS Template 6 4x3 1 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128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3768" y="0"/>
            <a:ext cx="6203032" cy="114300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E88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421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9828286-2DA4-405D-A184-8242FD2DBB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6028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501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B847238-0858-4F7B-8FFA-55DB0F5A0D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746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3768" y="0"/>
            <a:ext cx="620303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60F67BB-CCFB-47BE-92AE-69F9DC6484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730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3768" y="0"/>
            <a:ext cx="62030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7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90A8511-B484-4FA9-A23B-6C3CFB55B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2 - Θέση ημερομηνίας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701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71800" y="0"/>
            <a:ext cx="5715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6AD9694-14D1-4425-9767-6DF00AC29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753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0"/>
            <a:ext cx="6336704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085184"/>
            <a:ext cx="8208912" cy="936104"/>
          </a:xfrm>
        </p:spPr>
        <p:txBody>
          <a:bodyPr/>
          <a:lstStyle>
            <a:lvl1pPr marL="0" indent="0">
              <a:buNone/>
              <a:defRPr sz="14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2 - Θέση εικόνας"/>
          <p:cNvSpPr>
            <a:spLocks noGrp="1"/>
          </p:cNvSpPr>
          <p:nvPr>
            <p:ph type="pic" idx="14"/>
          </p:nvPr>
        </p:nvSpPr>
        <p:spPr>
          <a:xfrm>
            <a:off x="467544" y="1556792"/>
            <a:ext cx="2448272" cy="3312368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2 - Θέση εικόνας"/>
          <p:cNvSpPr>
            <a:spLocks noGrp="1"/>
          </p:cNvSpPr>
          <p:nvPr>
            <p:ph type="pic" idx="15"/>
          </p:nvPr>
        </p:nvSpPr>
        <p:spPr>
          <a:xfrm>
            <a:off x="3491880" y="1556792"/>
            <a:ext cx="2448272" cy="3312368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2 - Θέση εικόνας"/>
          <p:cNvSpPr>
            <a:spLocks noGrp="1"/>
          </p:cNvSpPr>
          <p:nvPr>
            <p:ph type="pic" idx="16"/>
          </p:nvPr>
        </p:nvSpPr>
        <p:spPr>
          <a:xfrm>
            <a:off x="6444208" y="1556792"/>
            <a:ext cx="2232248" cy="3312368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09BE007-F9B4-4109-AEC7-5B7358570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4 - Θέση υποσέλιδου"/>
          <p:cNvSpPr>
            <a:spLocks noGrp="1"/>
          </p:cNvSpPr>
          <p:nvPr>
            <p:ph type="ftr" sz="quarter" idx="19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688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- Εικόνα" descr="EDA ATTIKHS Template 6 4x3 1 2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127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2971800" y="274638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-36513" y="6519863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04215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4974ED8-4CF2-46EB-A7D4-4319748D0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9 - Εικόνα" descr="EDA ATTIKHS Template 6 4x3 1 2-0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ransition spd="med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E882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E882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Εταιρεία Διανομής Αερίου Αττικής Α.Ε.</a:t>
            </a:r>
            <a:endParaRPr lang="el-GR" altLang="en-US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1629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E88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Δίκτυα Φυσικού Αερίου στο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E88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Δήμο Μοσχάτου-Ταύρου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3700" y="6396335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800" dirty="0"/>
              <a:t>Νοέμβριος 2019</a:t>
            </a:r>
            <a:endParaRPr lang="en-GB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3133145" y="5142309"/>
            <a:ext cx="28777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Κουφής Ιερόθεος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Δ/</a:t>
            </a:r>
            <a:r>
              <a:rPr lang="el-GR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ντης</a:t>
            </a:r>
            <a:r>
              <a:rPr lang="el-GR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Σχεδιασμού Υποδομών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Προγραμματισμού</a:t>
            </a: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A29657BB-2FBF-4A5B-AA72-B4021C718B8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2" name="Ορθογώνιο 1"/>
          <p:cNvSpPr/>
          <p:nvPr/>
        </p:nvSpPr>
        <p:spPr>
          <a:xfrm>
            <a:off x="6372200" y="3394853"/>
            <a:ext cx="2160240" cy="75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Ορθογώνιο 2"/>
          <p:cNvSpPr/>
          <p:nvPr/>
        </p:nvSpPr>
        <p:spPr>
          <a:xfrm>
            <a:off x="4788024" y="3443051"/>
            <a:ext cx="4155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Ευχαριστώ,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>
                <a:solidFill>
                  <a:srgbClr val="E88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για την προσοχή σας!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Σχηματική Παράσταση του Δικτύου Διανομής</a:t>
            </a:r>
            <a:endParaRPr lang="en-GB" sz="2400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0282" y="5884461"/>
            <a:ext cx="2133600" cy="274638"/>
          </a:xfrm>
        </p:spPr>
        <p:txBody>
          <a:bodyPr/>
          <a:lstStyle/>
          <a:p>
            <a:fld id="{240D0630-804B-439E-9ED9-20C9B097C599}" type="slidenum">
              <a:rPr lang="en-GB" altLang="en-US" sz="1200"/>
              <a:pPr/>
              <a:t>2</a:t>
            </a:fld>
            <a:endParaRPr lang="en-GB" altLang="en-US" sz="1200" dirty="0"/>
          </a:p>
        </p:txBody>
      </p:sp>
      <p:grpSp>
        <p:nvGrpSpPr>
          <p:cNvPr id="17" name="Group 4"/>
          <p:cNvGrpSpPr/>
          <p:nvPr/>
        </p:nvGrpSpPr>
        <p:grpSpPr>
          <a:xfrm>
            <a:off x="925347" y="2228301"/>
            <a:ext cx="7887495" cy="3753584"/>
            <a:chOff x="964460" y="1595770"/>
            <a:chExt cx="7887495" cy="5004779"/>
          </a:xfrm>
        </p:grpSpPr>
        <p:grpSp>
          <p:nvGrpSpPr>
            <p:cNvPr id="18" name="Group 391"/>
            <p:cNvGrpSpPr>
              <a:grpSpLocks/>
            </p:cNvGrpSpPr>
            <p:nvPr/>
          </p:nvGrpSpPr>
          <p:grpSpPr bwMode="auto">
            <a:xfrm rot="4196347">
              <a:off x="3696593" y="2538343"/>
              <a:ext cx="108256" cy="221694"/>
              <a:chOff x="8215293" y="692696"/>
              <a:chExt cx="278257" cy="413363"/>
            </a:xfrm>
          </p:grpSpPr>
          <p:cxnSp>
            <p:nvCxnSpPr>
              <p:cNvPr id="127" name="Straight Connector 114"/>
              <p:cNvCxnSpPr/>
              <p:nvPr/>
            </p:nvCxnSpPr>
            <p:spPr>
              <a:xfrm>
                <a:off x="8332771" y="698438"/>
                <a:ext cx="0" cy="413363"/>
              </a:xfrm>
              <a:prstGeom prst="line">
                <a:avLst/>
              </a:prstGeom>
              <a:ln w="63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15"/>
              <p:cNvCxnSpPr/>
              <p:nvPr/>
            </p:nvCxnSpPr>
            <p:spPr>
              <a:xfrm>
                <a:off x="8225606" y="761602"/>
                <a:ext cx="267556" cy="0"/>
              </a:xfrm>
              <a:prstGeom prst="line">
                <a:avLst/>
              </a:prstGeom>
              <a:ln w="63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16"/>
              <p:cNvCxnSpPr/>
              <p:nvPr/>
            </p:nvCxnSpPr>
            <p:spPr>
              <a:xfrm>
                <a:off x="8217830" y="852166"/>
                <a:ext cx="267554" cy="0"/>
              </a:xfrm>
              <a:prstGeom prst="line">
                <a:avLst/>
              </a:prstGeom>
              <a:ln w="63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17"/>
              <p:cNvCxnSpPr/>
              <p:nvPr/>
            </p:nvCxnSpPr>
            <p:spPr>
              <a:xfrm>
                <a:off x="8174475" y="896564"/>
                <a:ext cx="267554" cy="0"/>
              </a:xfrm>
              <a:prstGeom prst="line">
                <a:avLst/>
              </a:prstGeom>
              <a:ln w="63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18"/>
              <p:cNvCxnSpPr/>
              <p:nvPr/>
            </p:nvCxnSpPr>
            <p:spPr>
              <a:xfrm>
                <a:off x="8199249" y="1023440"/>
                <a:ext cx="267554" cy="0"/>
              </a:xfrm>
              <a:prstGeom prst="line">
                <a:avLst/>
              </a:prstGeom>
              <a:ln w="63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"/>
            <p:cNvGrpSpPr/>
            <p:nvPr/>
          </p:nvGrpSpPr>
          <p:grpSpPr>
            <a:xfrm>
              <a:off x="964460" y="1595770"/>
              <a:ext cx="7887495" cy="5004779"/>
              <a:chOff x="964460" y="1595770"/>
              <a:chExt cx="7887495" cy="5004779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2934072" y="5019728"/>
                <a:ext cx="52784" cy="240107"/>
              </a:xfrm>
              <a:custGeom>
                <a:avLst/>
                <a:gdLst>
                  <a:gd name="connsiteX0" fmla="*/ 0 w 54864"/>
                  <a:gd name="connsiteY0" fmla="*/ 274320 h 274320"/>
                  <a:gd name="connsiteX1" fmla="*/ 54864 w 54864"/>
                  <a:gd name="connsiteY1" fmla="*/ 0 h 274320"/>
                  <a:gd name="connsiteX2" fmla="*/ 54864 w 54864"/>
                  <a:gd name="connsiteY2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" h="274320">
                    <a:moveTo>
                      <a:pt x="0" y="274320"/>
                    </a:moveTo>
                    <a:lnTo>
                      <a:pt x="54864" y="0"/>
                    </a:lnTo>
                    <a:lnTo>
                      <a:pt x="5486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1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21" name="Group 8"/>
              <p:cNvGrpSpPr/>
              <p:nvPr/>
            </p:nvGrpSpPr>
            <p:grpSpPr>
              <a:xfrm>
                <a:off x="964460" y="1595770"/>
                <a:ext cx="7887495" cy="5004779"/>
                <a:chOff x="964460" y="1595770"/>
                <a:chExt cx="7887495" cy="5004779"/>
              </a:xfrm>
            </p:grpSpPr>
            <p:grpSp>
              <p:nvGrpSpPr>
                <p:cNvPr id="22" name="Group 9"/>
                <p:cNvGrpSpPr/>
                <p:nvPr/>
              </p:nvGrpSpPr>
              <p:grpSpPr>
                <a:xfrm>
                  <a:off x="3339758" y="5903822"/>
                  <a:ext cx="585152" cy="696727"/>
                  <a:chOff x="3339758" y="5903822"/>
                  <a:chExt cx="585152" cy="696727"/>
                </a:xfrm>
              </p:grpSpPr>
              <p:sp>
                <p:nvSpPr>
                  <p:cNvPr id="123" name="Freeform 110"/>
                  <p:cNvSpPr/>
                  <p:nvPr/>
                </p:nvSpPr>
                <p:spPr>
                  <a:xfrm>
                    <a:off x="3771081" y="6282721"/>
                    <a:ext cx="153829" cy="40249"/>
                  </a:xfrm>
                  <a:custGeom>
                    <a:avLst/>
                    <a:gdLst>
                      <a:gd name="connsiteX0" fmla="*/ 0 w 265176"/>
                      <a:gd name="connsiteY0" fmla="*/ 0 h 18288"/>
                      <a:gd name="connsiteX1" fmla="*/ 265176 w 265176"/>
                      <a:gd name="connsiteY1" fmla="*/ 18288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65176" h="18288">
                        <a:moveTo>
                          <a:pt x="0" y="0"/>
                        </a:moveTo>
                        <a:lnTo>
                          <a:pt x="265176" y="18288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grpSp>
                <p:nvGrpSpPr>
                  <p:cNvPr id="124" name="Group 51"/>
                  <p:cNvGrpSpPr>
                    <a:grpSpLocks/>
                  </p:cNvGrpSpPr>
                  <p:nvPr/>
                </p:nvGrpSpPr>
                <p:grpSpPr bwMode="auto">
                  <a:xfrm rot="21116314">
                    <a:off x="3339758" y="5903822"/>
                    <a:ext cx="432832" cy="696727"/>
                    <a:chOff x="1983845" y="3400498"/>
                    <a:chExt cx="693754" cy="869036"/>
                  </a:xfrm>
                </p:grpSpPr>
                <p:sp>
                  <p:nvSpPr>
                    <p:cNvPr id="125" name="Rounded Rectangle 112"/>
                    <p:cNvSpPr/>
                    <p:nvPr/>
                  </p:nvSpPr>
                  <p:spPr>
                    <a:xfrm rot="900000">
                      <a:off x="1983845" y="3400498"/>
                      <a:ext cx="693754" cy="869036"/>
                    </a:xfrm>
                    <a:prstGeom prst="roundRect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l-GR" sz="1800" b="1">
                        <a:solidFill>
                          <a:srgbClr val="595959"/>
                        </a:solidFill>
                      </a:endParaRPr>
                    </a:p>
                  </p:txBody>
                </p:sp>
                <p:cxnSp>
                  <p:nvCxnSpPr>
                    <p:cNvPr id="126" name="Straight Connector 113"/>
                    <p:cNvCxnSpPr>
                      <a:stCxn id="125" idx="1"/>
                      <a:endCxn id="125" idx="3"/>
                    </p:cNvCxnSpPr>
                    <p:nvPr/>
                  </p:nvCxnSpPr>
                  <p:spPr>
                    <a:xfrm rot="4101059" flipV="1">
                      <a:off x="2157608" y="3555822"/>
                      <a:ext cx="346229" cy="558388"/>
                    </a:xfrm>
                    <a:prstGeom prst="line">
                      <a:avLst/>
                    </a:prstGeom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Group 60"/>
                <p:cNvGrpSpPr>
                  <a:grpSpLocks/>
                </p:cNvGrpSpPr>
                <p:nvPr/>
              </p:nvGrpSpPr>
              <p:grpSpPr bwMode="auto">
                <a:xfrm rot="11280579">
                  <a:off x="8505086" y="4685243"/>
                  <a:ext cx="346869" cy="545446"/>
                  <a:chOff x="2152857" y="3419042"/>
                  <a:chExt cx="524721" cy="850608"/>
                </a:xfrm>
              </p:grpSpPr>
              <p:sp>
                <p:nvSpPr>
                  <p:cNvPr id="121" name="Rounded Rectangle 108"/>
                  <p:cNvSpPr>
                    <a:spLocks noChangeArrowheads="1"/>
                  </p:cNvSpPr>
                  <p:nvPr/>
                </p:nvSpPr>
                <p:spPr bwMode="auto">
                  <a:xfrm rot="900000">
                    <a:off x="2152857" y="3419042"/>
                    <a:ext cx="524721" cy="85060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2700" algn="ctr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  <a:latin typeface="Cambria"/>
                    </a:endParaRPr>
                  </a:p>
                </p:txBody>
              </p:sp>
              <p:cxnSp>
                <p:nvCxnSpPr>
                  <p:cNvPr id="122" name="Straight Connector 109"/>
                  <p:cNvCxnSpPr>
                    <a:stCxn id="121" idx="1"/>
                    <a:endCxn id="121" idx="3"/>
                  </p:cNvCxnSpPr>
                  <p:nvPr/>
                </p:nvCxnSpPr>
                <p:spPr>
                  <a:xfrm>
                    <a:off x="2161983" y="3776168"/>
                    <a:ext cx="506470" cy="136356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63"/>
                <p:cNvGrpSpPr>
                  <a:grpSpLocks/>
                </p:cNvGrpSpPr>
                <p:nvPr/>
              </p:nvGrpSpPr>
              <p:grpSpPr bwMode="auto">
                <a:xfrm rot="14810851">
                  <a:off x="1106422" y="3624490"/>
                  <a:ext cx="283132" cy="567055"/>
                  <a:chOff x="2152857" y="3419042"/>
                  <a:chExt cx="524721" cy="850608"/>
                </a:xfrm>
              </p:grpSpPr>
              <p:sp>
                <p:nvSpPr>
                  <p:cNvPr id="119" name="Rounded Rectangle 106"/>
                  <p:cNvSpPr>
                    <a:spLocks noChangeArrowheads="1"/>
                  </p:cNvSpPr>
                  <p:nvPr/>
                </p:nvSpPr>
                <p:spPr bwMode="auto">
                  <a:xfrm rot="900000">
                    <a:off x="2152857" y="3419042"/>
                    <a:ext cx="524721" cy="85060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2700" algn="ctr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  <a:latin typeface="Cambria"/>
                    </a:endParaRPr>
                  </a:p>
                </p:txBody>
              </p:sp>
              <p:cxnSp>
                <p:nvCxnSpPr>
                  <p:cNvPr id="120" name="Straight Connector 107"/>
                  <p:cNvCxnSpPr>
                    <a:stCxn id="119" idx="1"/>
                    <a:endCxn id="119" idx="3"/>
                  </p:cNvCxnSpPr>
                  <p:nvPr/>
                </p:nvCxnSpPr>
                <p:spPr>
                  <a:xfrm>
                    <a:off x="2160572" y="3776477"/>
                    <a:ext cx="509288" cy="135735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12"/>
                <p:cNvGrpSpPr/>
                <p:nvPr/>
              </p:nvGrpSpPr>
              <p:grpSpPr>
                <a:xfrm>
                  <a:off x="5211342" y="4561720"/>
                  <a:ext cx="1591071" cy="1099219"/>
                  <a:chOff x="5211342" y="4561720"/>
                  <a:chExt cx="1591071" cy="1099219"/>
                </a:xfrm>
              </p:grpSpPr>
              <p:sp>
                <p:nvSpPr>
                  <p:cNvPr id="97" name="Freeform 84"/>
                  <p:cNvSpPr/>
                  <p:nvPr/>
                </p:nvSpPr>
                <p:spPr>
                  <a:xfrm>
                    <a:off x="6018188" y="5563787"/>
                    <a:ext cx="156845" cy="0"/>
                  </a:xfrm>
                  <a:custGeom>
                    <a:avLst/>
                    <a:gdLst>
                      <a:gd name="connsiteX0" fmla="*/ 0 w 164592"/>
                      <a:gd name="connsiteY0" fmla="*/ 0 h 0"/>
                      <a:gd name="connsiteX1" fmla="*/ 164592 w 164592"/>
                      <a:gd name="connsiteY1" fmla="*/ 0 h 0"/>
                      <a:gd name="connsiteX2" fmla="*/ 164592 w 164592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4592">
                        <a:moveTo>
                          <a:pt x="0" y="0"/>
                        </a:moveTo>
                        <a:lnTo>
                          <a:pt x="164592" y="0"/>
                        </a:lnTo>
                        <a:lnTo>
                          <a:pt x="164592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grpSp>
                <p:nvGrpSpPr>
                  <p:cNvPr id="98" name="Group 85"/>
                  <p:cNvGrpSpPr/>
                  <p:nvPr/>
                </p:nvGrpSpPr>
                <p:grpSpPr>
                  <a:xfrm>
                    <a:off x="5211342" y="4561720"/>
                    <a:ext cx="1591071" cy="1099219"/>
                    <a:chOff x="5211342" y="4561720"/>
                    <a:chExt cx="1591071" cy="1099219"/>
                  </a:xfrm>
                </p:grpSpPr>
                <p:grpSp>
                  <p:nvGrpSpPr>
                    <p:cNvPr id="99" name="Group 48"/>
                    <p:cNvGrpSpPr>
                      <a:grpSpLocks/>
                    </p:cNvGrpSpPr>
                    <p:nvPr/>
                  </p:nvGrpSpPr>
                  <p:grpSpPr bwMode="auto">
                    <a:xfrm rot="4148810">
                      <a:off x="5384706" y="5036506"/>
                      <a:ext cx="451069" cy="797798"/>
                      <a:chOff x="2152857" y="3419042"/>
                      <a:chExt cx="524721" cy="850608"/>
                    </a:xfrm>
                  </p:grpSpPr>
                  <p:sp>
                    <p:nvSpPr>
                      <p:cNvPr id="117" name="Rounded 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 rot="900000">
                        <a:off x="2152857" y="3419042"/>
                        <a:ext cx="524721" cy="85060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noFill/>
                      <a:ln w="12700" algn="ctr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10800000" vert="eaVert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  <a:latin typeface="Cambria"/>
                        </a:endParaRPr>
                      </a:p>
                    </p:txBody>
                  </p:sp>
                  <p:cxnSp>
                    <p:nvCxnSpPr>
                      <p:cNvPr id="118" name="Straight Connector 105"/>
                      <p:cNvCxnSpPr>
                        <a:stCxn id="117" idx="1"/>
                        <a:endCxn id="117" idx="3"/>
                      </p:cNvCxnSpPr>
                      <p:nvPr/>
                    </p:nvCxnSpPr>
                    <p:spPr>
                      <a:xfrm>
                        <a:off x="2162544" y="3776008"/>
                        <a:ext cx="505347" cy="136676"/>
                      </a:xfrm>
                      <a:prstGeom prst="line">
                        <a:avLst/>
                      </a:prstGeom>
                      <a:ln w="127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Group 87"/>
                    <p:cNvGrpSpPr/>
                    <p:nvPr/>
                  </p:nvGrpSpPr>
                  <p:grpSpPr>
                    <a:xfrm>
                      <a:off x="5298812" y="4561720"/>
                      <a:ext cx="1503601" cy="918792"/>
                      <a:chOff x="5298812" y="4561720"/>
                      <a:chExt cx="1503601" cy="918792"/>
                    </a:xfrm>
                  </p:grpSpPr>
                  <p:grpSp>
                    <p:nvGrpSpPr>
                      <p:cNvPr id="101" name="Group 117"/>
                      <p:cNvGrpSpPr>
                        <a:grpSpLocks/>
                      </p:cNvGrpSpPr>
                      <p:nvPr/>
                    </p:nvGrpSpPr>
                    <p:grpSpPr bwMode="auto">
                      <a:xfrm rot="1188358">
                        <a:off x="6304731" y="4561720"/>
                        <a:ext cx="490141" cy="732813"/>
                        <a:chOff x="2152857" y="3419042"/>
                        <a:chExt cx="524721" cy="850608"/>
                      </a:xfrm>
                    </p:grpSpPr>
                    <p:sp>
                      <p:nvSpPr>
                        <p:cNvPr id="115" name="Rounded Rectangle 102"/>
                        <p:cNvSpPr/>
                        <p:nvPr/>
                      </p:nvSpPr>
                      <p:spPr>
                        <a:xfrm rot="900000">
                          <a:off x="2152857" y="3419042"/>
                          <a:ext cx="524721" cy="850608"/>
                        </a:xfrm>
                        <a:prstGeom prst="roundRect">
                          <a:avLst/>
                        </a:prstGeom>
                        <a:noFill/>
                        <a:ln w="12700">
                          <a:solidFill>
                            <a:srgbClr val="0000F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l-GR" sz="1800" b="1">
                            <a:solidFill>
                              <a:srgbClr val="595959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16" name="Straight Connector 103"/>
                        <p:cNvCxnSpPr>
                          <a:stCxn id="115" idx="1"/>
                          <a:endCxn id="115" idx="3"/>
                        </p:cNvCxnSpPr>
                        <p:nvPr/>
                      </p:nvCxnSpPr>
                      <p:spPr>
                        <a:xfrm>
                          <a:off x="2162544" y="3776684"/>
                          <a:ext cx="505347" cy="13532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02" name="Freeform 89"/>
                      <p:cNvSpPr/>
                      <p:nvPr/>
                    </p:nvSpPr>
                    <p:spPr>
                      <a:xfrm>
                        <a:off x="5957863" y="5059977"/>
                        <a:ext cx="199073" cy="127687"/>
                      </a:xfrm>
                      <a:custGeom>
                        <a:avLst/>
                        <a:gdLst>
                          <a:gd name="connsiteX0" fmla="*/ 0 w 210312"/>
                          <a:gd name="connsiteY0" fmla="*/ 146304 h 146304"/>
                          <a:gd name="connsiteX1" fmla="*/ 64008 w 210312"/>
                          <a:gd name="connsiteY1" fmla="*/ 36576 h 146304"/>
                          <a:gd name="connsiteX2" fmla="*/ 210312 w 210312"/>
                          <a:gd name="connsiteY2" fmla="*/ 0 h 14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0312" h="146304">
                            <a:moveTo>
                              <a:pt x="0" y="146304"/>
                            </a:moveTo>
                            <a:cubicBezTo>
                              <a:pt x="14478" y="103632"/>
                              <a:pt x="28956" y="60960"/>
                              <a:pt x="64008" y="36576"/>
                            </a:cubicBezTo>
                            <a:cubicBezTo>
                              <a:pt x="99060" y="12192"/>
                              <a:pt x="154686" y="6096"/>
                              <a:pt x="21031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grpSp>
                    <p:nvGrpSpPr>
                      <p:cNvPr id="103" name="Group 373"/>
                      <p:cNvGrpSpPr>
                        <a:grpSpLocks/>
                      </p:cNvGrpSpPr>
                      <p:nvPr/>
                    </p:nvGrpSpPr>
                    <p:grpSpPr bwMode="auto">
                      <a:xfrm rot="9665212">
                        <a:off x="6677239" y="4718553"/>
                        <a:ext cx="125174" cy="259538"/>
                        <a:chOff x="8215293" y="692696"/>
                        <a:chExt cx="278257" cy="413363"/>
                      </a:xfrm>
                    </p:grpSpPr>
                    <p:cxnSp>
                      <p:nvCxnSpPr>
                        <p:cNvPr id="110" name="Straight Connector 97"/>
                        <p:cNvCxnSpPr/>
                        <p:nvPr/>
                      </p:nvCxnSpPr>
                      <p:spPr>
                        <a:xfrm>
                          <a:off x="8348578" y="693713"/>
                          <a:ext cx="0" cy="413362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Straight Connector 98"/>
                        <p:cNvCxnSpPr/>
                        <p:nvPr/>
                      </p:nvCxnSpPr>
                      <p:spPr>
                        <a:xfrm>
                          <a:off x="8193502" y="756625"/>
                          <a:ext cx="268201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Straight Connector 99"/>
                        <p:cNvCxnSpPr/>
                        <p:nvPr/>
                      </p:nvCxnSpPr>
                      <p:spPr>
                        <a:xfrm>
                          <a:off x="8206946" y="867148"/>
                          <a:ext cx="268201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Straight Connector 100"/>
                        <p:cNvCxnSpPr/>
                        <p:nvPr/>
                      </p:nvCxnSpPr>
                      <p:spPr>
                        <a:xfrm>
                          <a:off x="8203624" y="962199"/>
                          <a:ext cx="268201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Straight Connector 101"/>
                        <p:cNvCxnSpPr/>
                        <p:nvPr/>
                      </p:nvCxnSpPr>
                      <p:spPr>
                        <a:xfrm>
                          <a:off x="8183533" y="1041780"/>
                          <a:ext cx="268201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04" name="Group 379"/>
                      <p:cNvGrpSpPr>
                        <a:grpSpLocks/>
                      </p:cNvGrpSpPr>
                      <p:nvPr/>
                    </p:nvGrpSpPr>
                    <p:grpSpPr bwMode="auto">
                      <a:xfrm rot="10454919">
                        <a:off x="5298812" y="5236241"/>
                        <a:ext cx="215661" cy="244271"/>
                        <a:chOff x="8215293" y="692696"/>
                        <a:chExt cx="278257" cy="413363"/>
                      </a:xfrm>
                    </p:grpSpPr>
                    <p:cxnSp>
                      <p:nvCxnSpPr>
                        <p:cNvPr id="105" name="Straight Connector 92"/>
                        <p:cNvCxnSpPr/>
                        <p:nvPr/>
                      </p:nvCxnSpPr>
                      <p:spPr>
                        <a:xfrm>
                          <a:off x="8316836" y="732978"/>
                          <a:ext cx="0" cy="413363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Straight Connector 93"/>
                        <p:cNvCxnSpPr/>
                        <p:nvPr/>
                      </p:nvCxnSpPr>
                      <p:spPr>
                        <a:xfrm>
                          <a:off x="8215191" y="783108"/>
                          <a:ext cx="268528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Straight Connector 94"/>
                        <p:cNvCxnSpPr/>
                        <p:nvPr/>
                      </p:nvCxnSpPr>
                      <p:spPr>
                        <a:xfrm>
                          <a:off x="8192265" y="917232"/>
                          <a:ext cx="268528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Straight Connector 95"/>
                        <p:cNvCxnSpPr/>
                        <p:nvPr/>
                      </p:nvCxnSpPr>
                      <p:spPr>
                        <a:xfrm>
                          <a:off x="8180788" y="1007897"/>
                          <a:ext cx="268528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Straight Connector 96"/>
                        <p:cNvCxnSpPr/>
                        <p:nvPr/>
                      </p:nvCxnSpPr>
                      <p:spPr>
                        <a:xfrm>
                          <a:off x="8172418" y="1084778"/>
                          <a:ext cx="268528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grpSp>
              <p:nvGrpSpPr>
                <p:cNvPr id="26" name="Group 13"/>
                <p:cNvGrpSpPr/>
                <p:nvPr/>
              </p:nvGrpSpPr>
              <p:grpSpPr>
                <a:xfrm>
                  <a:off x="3030593" y="2429901"/>
                  <a:ext cx="865664" cy="564875"/>
                  <a:chOff x="3030593" y="2429901"/>
                  <a:chExt cx="865664" cy="564875"/>
                </a:xfrm>
              </p:grpSpPr>
              <p:grpSp>
                <p:nvGrpSpPr>
                  <p:cNvPr id="87" name="Group 42"/>
                  <p:cNvGrpSpPr>
                    <a:grpSpLocks/>
                  </p:cNvGrpSpPr>
                  <p:nvPr/>
                </p:nvGrpSpPr>
                <p:grpSpPr bwMode="auto">
                  <a:xfrm rot="3111903">
                    <a:off x="3230951" y="2329471"/>
                    <a:ext cx="464947" cy="865664"/>
                    <a:chOff x="2152857" y="3419042"/>
                    <a:chExt cx="524721" cy="850608"/>
                  </a:xfrm>
                </p:grpSpPr>
                <p:sp>
                  <p:nvSpPr>
                    <p:cNvPr id="95" name="Rounded Rectangle 82"/>
                    <p:cNvSpPr>
                      <a:spLocks noChangeArrowheads="1"/>
                    </p:cNvSpPr>
                    <p:nvPr/>
                  </p:nvSpPr>
                  <p:spPr bwMode="auto">
                    <a:xfrm rot="900000">
                      <a:off x="2152857" y="3419042"/>
                      <a:ext cx="524721" cy="85060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270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10800000" vert="eaVert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l-GR" sz="1800" b="1">
                        <a:solidFill>
                          <a:srgbClr val="595959"/>
                        </a:solidFill>
                        <a:latin typeface="Cambria"/>
                      </a:endParaRPr>
                    </a:p>
                  </p:txBody>
                </p:sp>
                <p:cxnSp>
                  <p:nvCxnSpPr>
                    <p:cNvPr id="96" name="Straight Connector 83"/>
                    <p:cNvCxnSpPr>
                      <a:stCxn id="95" idx="1"/>
                      <a:endCxn id="95" idx="3"/>
                    </p:cNvCxnSpPr>
                    <p:nvPr/>
                  </p:nvCxnSpPr>
                  <p:spPr>
                    <a:xfrm>
                      <a:off x="2162255" y="3776180"/>
                      <a:ext cx="505925" cy="136334"/>
                    </a:xfrm>
                    <a:prstGeom prst="line">
                      <a:avLst/>
                    </a:prstGeom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8" name="Freeform 75"/>
                  <p:cNvSpPr/>
                  <p:nvPr/>
                </p:nvSpPr>
                <p:spPr>
                  <a:xfrm>
                    <a:off x="3332217" y="2429901"/>
                    <a:ext cx="40719" cy="134626"/>
                  </a:xfrm>
                  <a:custGeom>
                    <a:avLst/>
                    <a:gdLst>
                      <a:gd name="connsiteX0" fmla="*/ 0 w 41881"/>
                      <a:gd name="connsiteY0" fmla="*/ 0 h 153563"/>
                      <a:gd name="connsiteX1" fmla="*/ 41881 w 41881"/>
                      <a:gd name="connsiteY1" fmla="*/ 153563 h 153563"/>
                      <a:gd name="connsiteX2" fmla="*/ 41881 w 41881"/>
                      <a:gd name="connsiteY2" fmla="*/ 153563 h 153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881" h="153563">
                        <a:moveTo>
                          <a:pt x="0" y="0"/>
                        </a:moveTo>
                        <a:lnTo>
                          <a:pt x="41881" y="153563"/>
                        </a:lnTo>
                        <a:lnTo>
                          <a:pt x="41881" y="153563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grpSp>
                <p:nvGrpSpPr>
                  <p:cNvPr id="89" name="Group 385"/>
                  <p:cNvGrpSpPr>
                    <a:grpSpLocks/>
                  </p:cNvGrpSpPr>
                  <p:nvPr/>
                </p:nvGrpSpPr>
                <p:grpSpPr bwMode="auto">
                  <a:xfrm rot="9665212">
                    <a:off x="3154259" y="2626983"/>
                    <a:ext cx="122158" cy="222065"/>
                    <a:chOff x="8215293" y="692696"/>
                    <a:chExt cx="278257" cy="413363"/>
                  </a:xfrm>
                </p:grpSpPr>
                <p:cxnSp>
                  <p:nvCxnSpPr>
                    <p:cNvPr id="90" name="Straight Connector 77"/>
                    <p:cNvCxnSpPr/>
                    <p:nvPr/>
                  </p:nvCxnSpPr>
                  <p:spPr>
                    <a:xfrm>
                      <a:off x="8348432" y="693885"/>
                      <a:ext cx="0" cy="413363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78"/>
                    <p:cNvCxnSpPr/>
                    <p:nvPr/>
                  </p:nvCxnSpPr>
                  <p:spPr>
                    <a:xfrm>
                      <a:off x="8197250" y="786894"/>
                      <a:ext cx="267952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79"/>
                    <p:cNvCxnSpPr/>
                    <p:nvPr/>
                  </p:nvCxnSpPr>
                  <p:spPr>
                    <a:xfrm>
                      <a:off x="8193845" y="897985"/>
                      <a:ext cx="267952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80"/>
                    <p:cNvCxnSpPr/>
                    <p:nvPr/>
                  </p:nvCxnSpPr>
                  <p:spPr>
                    <a:xfrm>
                      <a:off x="8197301" y="978074"/>
                      <a:ext cx="267952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81"/>
                    <p:cNvCxnSpPr/>
                    <p:nvPr/>
                  </p:nvCxnSpPr>
                  <p:spPr>
                    <a:xfrm>
                      <a:off x="8140604" y="1094551"/>
                      <a:ext cx="267952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7" name="TextBox 409"/>
                <p:cNvSpPr txBox="1">
                  <a:spLocks noChangeArrowheads="1"/>
                </p:cNvSpPr>
                <p:nvPr/>
              </p:nvSpPr>
              <p:spPr bwMode="auto">
                <a:xfrm>
                  <a:off x="2789357" y="3119126"/>
                  <a:ext cx="683200" cy="328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:r>
                    <a:rPr lang="el-GR" altLang="el-GR" sz="1000" b="1" dirty="0">
                      <a:solidFill>
                        <a:srgbClr val="0000FF"/>
                      </a:solidFill>
                    </a:rPr>
                    <a:t>ΛΤ </a:t>
                  </a:r>
                  <a:r>
                    <a:rPr lang="en-US" altLang="el-GR" sz="1000" b="1" dirty="0">
                      <a:solidFill>
                        <a:srgbClr val="0000FF"/>
                      </a:solidFill>
                    </a:rPr>
                    <a:t>4bar</a:t>
                  </a:r>
                  <a:endParaRPr lang="el-GR" altLang="el-GR" sz="1000" b="1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28" name="Group 15"/>
                <p:cNvGrpSpPr/>
                <p:nvPr/>
              </p:nvGrpSpPr>
              <p:grpSpPr>
                <a:xfrm>
                  <a:off x="2431866" y="4347983"/>
                  <a:ext cx="1520923" cy="824415"/>
                  <a:chOff x="2431866" y="4347983"/>
                  <a:chExt cx="1520923" cy="824415"/>
                </a:xfrm>
              </p:grpSpPr>
              <p:sp>
                <p:nvSpPr>
                  <p:cNvPr id="40" name="Freeform 27"/>
                  <p:cNvSpPr/>
                  <p:nvPr/>
                </p:nvSpPr>
                <p:spPr>
                  <a:xfrm>
                    <a:off x="2760638" y="4347983"/>
                    <a:ext cx="9049" cy="184591"/>
                  </a:xfrm>
                  <a:custGeom>
                    <a:avLst/>
                    <a:gdLst>
                      <a:gd name="connsiteX0" fmla="*/ 0 w 9144"/>
                      <a:gd name="connsiteY0" fmla="*/ 0 h 210312"/>
                      <a:gd name="connsiteX1" fmla="*/ 9144 w 9144"/>
                      <a:gd name="connsiteY1" fmla="*/ 210312 h 210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44" h="210312">
                        <a:moveTo>
                          <a:pt x="0" y="0"/>
                        </a:moveTo>
                        <a:lnTo>
                          <a:pt x="9144" y="210312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grpSp>
                <p:nvGrpSpPr>
                  <p:cNvPr id="41" name="Group 39"/>
                  <p:cNvGrpSpPr>
                    <a:grpSpLocks/>
                  </p:cNvGrpSpPr>
                  <p:nvPr/>
                </p:nvGrpSpPr>
                <p:grpSpPr bwMode="auto">
                  <a:xfrm rot="3285075">
                    <a:off x="2608083" y="4388202"/>
                    <a:ext cx="534343" cy="784225"/>
                    <a:chOff x="2152857" y="3419042"/>
                    <a:chExt cx="524721" cy="850608"/>
                  </a:xfrm>
                </p:grpSpPr>
                <p:sp>
                  <p:nvSpPr>
                    <p:cNvPr id="85" name="Rounded Rectangle 72"/>
                    <p:cNvSpPr>
                      <a:spLocks noChangeArrowheads="1"/>
                    </p:cNvSpPr>
                    <p:nvPr/>
                  </p:nvSpPr>
                  <p:spPr bwMode="auto">
                    <a:xfrm rot="900000">
                      <a:off x="2152857" y="3419042"/>
                      <a:ext cx="524721" cy="85060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270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10800000" vert="eaVert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l-GR" sz="1800" b="1">
                        <a:solidFill>
                          <a:srgbClr val="595959"/>
                        </a:solidFill>
                        <a:latin typeface="Cambria"/>
                      </a:endParaRPr>
                    </a:p>
                  </p:txBody>
                </p:sp>
                <p:cxnSp>
                  <p:nvCxnSpPr>
                    <p:cNvPr id="86" name="Straight Connector 73"/>
                    <p:cNvCxnSpPr>
                      <a:stCxn id="85" idx="1"/>
                      <a:endCxn id="85" idx="3"/>
                    </p:cNvCxnSpPr>
                    <p:nvPr/>
                  </p:nvCxnSpPr>
                  <p:spPr>
                    <a:xfrm>
                      <a:off x="2162398" y="3775643"/>
                      <a:ext cx="505639" cy="137406"/>
                    </a:xfrm>
                    <a:prstGeom prst="line">
                      <a:avLst/>
                    </a:prstGeom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Group 159"/>
                  <p:cNvGrpSpPr>
                    <a:grpSpLocks/>
                  </p:cNvGrpSpPr>
                  <p:nvPr/>
                </p:nvGrpSpPr>
                <p:grpSpPr bwMode="auto">
                  <a:xfrm rot="4196347">
                    <a:off x="3108485" y="4686395"/>
                    <a:ext cx="109644" cy="232251"/>
                    <a:chOff x="8215293" y="692696"/>
                    <a:chExt cx="278257" cy="413363"/>
                  </a:xfrm>
                </p:grpSpPr>
                <p:cxnSp>
                  <p:nvCxnSpPr>
                    <p:cNvPr id="80" name="Straight Connector 67"/>
                    <p:cNvCxnSpPr/>
                    <p:nvPr/>
                  </p:nvCxnSpPr>
                  <p:spPr>
                    <a:xfrm>
                      <a:off x="8348251" y="693836"/>
                      <a:ext cx="0" cy="413363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68"/>
                    <p:cNvCxnSpPr/>
                    <p:nvPr/>
                  </p:nvCxnSpPr>
                  <p:spPr>
                    <a:xfrm>
                      <a:off x="8147771" y="804821"/>
                      <a:ext cx="267691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69"/>
                    <p:cNvCxnSpPr/>
                    <p:nvPr/>
                  </p:nvCxnSpPr>
                  <p:spPr>
                    <a:xfrm>
                      <a:off x="8148179" y="913521"/>
                      <a:ext cx="267691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70"/>
                    <p:cNvCxnSpPr/>
                    <p:nvPr/>
                  </p:nvCxnSpPr>
                  <p:spPr>
                    <a:xfrm>
                      <a:off x="8197118" y="975719"/>
                      <a:ext cx="267691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71"/>
                    <p:cNvCxnSpPr/>
                    <p:nvPr/>
                  </p:nvCxnSpPr>
                  <p:spPr>
                    <a:xfrm>
                      <a:off x="8185817" y="1069731"/>
                      <a:ext cx="267691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196"/>
                  <p:cNvGrpSpPr>
                    <a:grpSpLocks/>
                  </p:cNvGrpSpPr>
                  <p:nvPr/>
                </p:nvGrpSpPr>
                <p:grpSpPr bwMode="auto">
                  <a:xfrm rot="4196347">
                    <a:off x="2529179" y="4669019"/>
                    <a:ext cx="140179" cy="250349"/>
                    <a:chOff x="8215293" y="692696"/>
                    <a:chExt cx="278257" cy="413363"/>
                  </a:xfrm>
                </p:grpSpPr>
                <p:cxnSp>
                  <p:nvCxnSpPr>
                    <p:cNvPr id="75" name="Straight Connector 62"/>
                    <p:cNvCxnSpPr/>
                    <p:nvPr/>
                  </p:nvCxnSpPr>
                  <p:spPr>
                    <a:xfrm>
                      <a:off x="8349595" y="693753"/>
                      <a:ext cx="0" cy="413363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63"/>
                    <p:cNvCxnSpPr/>
                    <p:nvPr/>
                  </p:nvCxnSpPr>
                  <p:spPr>
                    <a:xfrm>
                      <a:off x="8225007" y="765567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64"/>
                    <p:cNvCxnSpPr/>
                    <p:nvPr/>
                  </p:nvCxnSpPr>
                  <p:spPr>
                    <a:xfrm>
                      <a:off x="8226023" y="871941"/>
                      <a:ext cx="267237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65"/>
                    <p:cNvCxnSpPr/>
                    <p:nvPr/>
                  </p:nvCxnSpPr>
                  <p:spPr>
                    <a:xfrm>
                      <a:off x="8173845" y="979314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66"/>
                    <p:cNvCxnSpPr/>
                    <p:nvPr/>
                  </p:nvCxnSpPr>
                  <p:spPr>
                    <a:xfrm>
                      <a:off x="8214218" y="1053613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202"/>
                  <p:cNvGrpSpPr>
                    <a:grpSpLocks/>
                  </p:cNvGrpSpPr>
                  <p:nvPr/>
                </p:nvGrpSpPr>
                <p:grpSpPr bwMode="auto">
                  <a:xfrm rot="9665212">
                    <a:off x="3213075" y="4953109"/>
                    <a:ext cx="88980" cy="219289"/>
                    <a:chOff x="8215293" y="692696"/>
                    <a:chExt cx="278257" cy="413363"/>
                  </a:xfrm>
                </p:grpSpPr>
                <p:cxnSp>
                  <p:nvCxnSpPr>
                    <p:cNvPr id="70" name="Straight Connector 57"/>
                    <p:cNvCxnSpPr/>
                    <p:nvPr/>
                  </p:nvCxnSpPr>
                  <p:spPr>
                    <a:xfrm>
                      <a:off x="8346199" y="693900"/>
                      <a:ext cx="0" cy="413363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58"/>
                    <p:cNvCxnSpPr/>
                    <p:nvPr/>
                  </p:nvCxnSpPr>
                  <p:spPr>
                    <a:xfrm>
                      <a:off x="8283840" y="820247"/>
                      <a:ext cx="26882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59"/>
                    <p:cNvCxnSpPr/>
                    <p:nvPr/>
                  </p:nvCxnSpPr>
                  <p:spPr>
                    <a:xfrm>
                      <a:off x="8294204" y="924542"/>
                      <a:ext cx="268822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60"/>
                    <p:cNvCxnSpPr/>
                    <p:nvPr/>
                  </p:nvCxnSpPr>
                  <p:spPr>
                    <a:xfrm>
                      <a:off x="8286844" y="1017172"/>
                      <a:ext cx="268822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61"/>
                    <p:cNvCxnSpPr/>
                    <p:nvPr/>
                  </p:nvCxnSpPr>
                  <p:spPr>
                    <a:xfrm>
                      <a:off x="8275022" y="1108953"/>
                      <a:ext cx="26882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Group 214"/>
                  <p:cNvGrpSpPr>
                    <a:grpSpLocks/>
                  </p:cNvGrpSpPr>
                  <p:nvPr/>
                </p:nvGrpSpPr>
                <p:grpSpPr bwMode="auto">
                  <a:xfrm rot="4196347">
                    <a:off x="2603831" y="4844649"/>
                    <a:ext cx="140179" cy="248841"/>
                    <a:chOff x="8215293" y="692696"/>
                    <a:chExt cx="278257" cy="413363"/>
                  </a:xfrm>
                </p:grpSpPr>
                <p:cxnSp>
                  <p:nvCxnSpPr>
                    <p:cNvPr id="65" name="Straight Connector 52"/>
                    <p:cNvCxnSpPr/>
                    <p:nvPr/>
                  </p:nvCxnSpPr>
                  <p:spPr>
                    <a:xfrm>
                      <a:off x="8349595" y="693760"/>
                      <a:ext cx="0" cy="413361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53"/>
                    <p:cNvCxnSpPr/>
                    <p:nvPr/>
                  </p:nvCxnSpPr>
                  <p:spPr>
                    <a:xfrm>
                      <a:off x="8222193" y="757154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54"/>
                    <p:cNvCxnSpPr/>
                    <p:nvPr/>
                  </p:nvCxnSpPr>
                  <p:spPr>
                    <a:xfrm>
                      <a:off x="8185381" y="819607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55"/>
                    <p:cNvCxnSpPr/>
                    <p:nvPr/>
                  </p:nvCxnSpPr>
                  <p:spPr>
                    <a:xfrm>
                      <a:off x="8214822" y="965401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56"/>
                    <p:cNvCxnSpPr/>
                    <p:nvPr/>
                  </p:nvCxnSpPr>
                  <p:spPr>
                    <a:xfrm>
                      <a:off x="8176163" y="1003238"/>
                      <a:ext cx="267235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220"/>
                  <p:cNvGrpSpPr>
                    <a:grpSpLocks/>
                  </p:cNvGrpSpPr>
                  <p:nvPr/>
                </p:nvGrpSpPr>
                <p:grpSpPr bwMode="auto">
                  <a:xfrm rot="4196347">
                    <a:off x="2883714" y="4525819"/>
                    <a:ext cx="108256" cy="221695"/>
                    <a:chOff x="8215293" y="692696"/>
                    <a:chExt cx="278257" cy="413363"/>
                  </a:xfrm>
                </p:grpSpPr>
                <p:cxnSp>
                  <p:nvCxnSpPr>
                    <p:cNvPr id="60" name="Straight Connector 47"/>
                    <p:cNvCxnSpPr/>
                    <p:nvPr/>
                  </p:nvCxnSpPr>
                  <p:spPr>
                    <a:xfrm>
                      <a:off x="8332771" y="698438"/>
                      <a:ext cx="0" cy="413363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48"/>
                    <p:cNvCxnSpPr/>
                    <p:nvPr/>
                  </p:nvCxnSpPr>
                  <p:spPr>
                    <a:xfrm>
                      <a:off x="8225606" y="761604"/>
                      <a:ext cx="267556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49"/>
                    <p:cNvCxnSpPr/>
                    <p:nvPr/>
                  </p:nvCxnSpPr>
                  <p:spPr>
                    <a:xfrm>
                      <a:off x="8217831" y="852166"/>
                      <a:ext cx="267554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50"/>
                    <p:cNvCxnSpPr/>
                    <p:nvPr/>
                  </p:nvCxnSpPr>
                  <p:spPr>
                    <a:xfrm>
                      <a:off x="8174475" y="896566"/>
                      <a:ext cx="267554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51"/>
                    <p:cNvCxnSpPr/>
                    <p:nvPr/>
                  </p:nvCxnSpPr>
                  <p:spPr>
                    <a:xfrm>
                      <a:off x="8199249" y="1023441"/>
                      <a:ext cx="267554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Group 232"/>
                  <p:cNvGrpSpPr>
                    <a:grpSpLocks/>
                  </p:cNvGrpSpPr>
                  <p:nvPr/>
                </p:nvGrpSpPr>
                <p:grpSpPr bwMode="auto">
                  <a:xfrm rot="4196347">
                    <a:off x="3253204" y="4409236"/>
                    <a:ext cx="108256" cy="221694"/>
                    <a:chOff x="8215293" y="692696"/>
                    <a:chExt cx="278257" cy="413363"/>
                  </a:xfrm>
                </p:grpSpPr>
                <p:cxnSp>
                  <p:nvCxnSpPr>
                    <p:cNvPr id="55" name="Straight Connector 42"/>
                    <p:cNvCxnSpPr/>
                    <p:nvPr/>
                  </p:nvCxnSpPr>
                  <p:spPr>
                    <a:xfrm>
                      <a:off x="8332771" y="698438"/>
                      <a:ext cx="0" cy="413363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43"/>
                    <p:cNvCxnSpPr/>
                    <p:nvPr/>
                  </p:nvCxnSpPr>
                  <p:spPr>
                    <a:xfrm>
                      <a:off x="8225606" y="761602"/>
                      <a:ext cx="267556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44"/>
                    <p:cNvCxnSpPr/>
                    <p:nvPr/>
                  </p:nvCxnSpPr>
                  <p:spPr>
                    <a:xfrm>
                      <a:off x="8217830" y="852166"/>
                      <a:ext cx="267554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45"/>
                    <p:cNvCxnSpPr/>
                    <p:nvPr/>
                  </p:nvCxnSpPr>
                  <p:spPr>
                    <a:xfrm>
                      <a:off x="8174475" y="896564"/>
                      <a:ext cx="267554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46"/>
                    <p:cNvCxnSpPr/>
                    <p:nvPr/>
                  </p:nvCxnSpPr>
                  <p:spPr>
                    <a:xfrm>
                      <a:off x="8199249" y="1023440"/>
                      <a:ext cx="267554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Group 366"/>
                  <p:cNvGrpSpPr>
                    <a:grpSpLocks/>
                  </p:cNvGrpSpPr>
                  <p:nvPr/>
                </p:nvGrpSpPr>
                <p:grpSpPr bwMode="auto">
                  <a:xfrm rot="9665212">
                    <a:off x="2431866" y="4389620"/>
                    <a:ext cx="122159" cy="220676"/>
                    <a:chOff x="8215293" y="692696"/>
                    <a:chExt cx="278257" cy="413363"/>
                  </a:xfrm>
                </p:grpSpPr>
                <p:cxnSp>
                  <p:nvCxnSpPr>
                    <p:cNvPr id="50" name="Straight Connector 37"/>
                    <p:cNvCxnSpPr/>
                    <p:nvPr/>
                  </p:nvCxnSpPr>
                  <p:spPr>
                    <a:xfrm>
                      <a:off x="8348434" y="693891"/>
                      <a:ext cx="0" cy="413365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38"/>
                    <p:cNvCxnSpPr/>
                    <p:nvPr/>
                  </p:nvCxnSpPr>
                  <p:spPr>
                    <a:xfrm>
                      <a:off x="8225191" y="764575"/>
                      <a:ext cx="267950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39"/>
                    <p:cNvCxnSpPr/>
                    <p:nvPr/>
                  </p:nvCxnSpPr>
                  <p:spPr>
                    <a:xfrm>
                      <a:off x="8224014" y="871447"/>
                      <a:ext cx="267950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40"/>
                    <p:cNvCxnSpPr/>
                    <p:nvPr/>
                  </p:nvCxnSpPr>
                  <p:spPr>
                    <a:xfrm>
                      <a:off x="8214289" y="965111"/>
                      <a:ext cx="267950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1"/>
                    <p:cNvCxnSpPr/>
                    <p:nvPr/>
                  </p:nvCxnSpPr>
                  <p:spPr>
                    <a:xfrm>
                      <a:off x="8206883" y="1045635"/>
                      <a:ext cx="267950" cy="0"/>
                    </a:xfrm>
                    <a:prstGeom prst="line">
                      <a:avLst/>
                    </a:prstGeom>
                    <a:ln w="63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9" name="TextBox 4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9589" y="4768237"/>
                    <a:ext cx="683200" cy="3282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/>
                    <a:r>
                      <a:rPr lang="el-GR" altLang="el-GR" sz="1000" b="1" dirty="0">
                        <a:solidFill>
                          <a:srgbClr val="0000FF"/>
                        </a:solidFill>
                      </a:rPr>
                      <a:t>ΛΤ </a:t>
                    </a:r>
                    <a:r>
                      <a:rPr lang="en-US" altLang="el-GR" sz="1000" b="1" dirty="0">
                        <a:solidFill>
                          <a:srgbClr val="0000FF"/>
                        </a:solidFill>
                      </a:rPr>
                      <a:t>4bar</a:t>
                    </a:r>
                    <a:endParaRPr lang="el-GR" altLang="el-GR" sz="10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29" name="Group 16"/>
                <p:cNvGrpSpPr/>
                <p:nvPr/>
              </p:nvGrpSpPr>
              <p:grpSpPr>
                <a:xfrm>
                  <a:off x="6607865" y="3280685"/>
                  <a:ext cx="764619" cy="886231"/>
                  <a:chOff x="6607865" y="3280685"/>
                  <a:chExt cx="764619" cy="886231"/>
                </a:xfrm>
              </p:grpSpPr>
              <p:grpSp>
                <p:nvGrpSpPr>
                  <p:cNvPr id="35" name="Group 45"/>
                  <p:cNvGrpSpPr>
                    <a:grpSpLocks/>
                  </p:cNvGrpSpPr>
                  <p:nvPr/>
                </p:nvGrpSpPr>
                <p:grpSpPr bwMode="auto">
                  <a:xfrm rot="6680400">
                    <a:off x="6806818" y="3159148"/>
                    <a:ext cx="380286" cy="751046"/>
                    <a:chOff x="2152857" y="3419042"/>
                    <a:chExt cx="524721" cy="850608"/>
                  </a:xfrm>
                </p:grpSpPr>
                <p:sp>
                  <p:nvSpPr>
                    <p:cNvPr id="38" name="Rounded Rectangle 25"/>
                    <p:cNvSpPr>
                      <a:spLocks noChangeArrowheads="1"/>
                    </p:cNvSpPr>
                    <p:nvPr/>
                  </p:nvSpPr>
                  <p:spPr bwMode="auto">
                    <a:xfrm rot="900000">
                      <a:off x="2152857" y="3419042"/>
                      <a:ext cx="524721" cy="85060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270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10800000" vert="eaVert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l-GR" sz="1800" b="1">
                        <a:solidFill>
                          <a:srgbClr val="595959"/>
                        </a:solidFill>
                        <a:latin typeface="Cambria"/>
                      </a:endParaRPr>
                    </a:p>
                  </p:txBody>
                </p:sp>
                <p:cxnSp>
                  <p:nvCxnSpPr>
                    <p:cNvPr id="39" name="Straight Connector 26"/>
                    <p:cNvCxnSpPr>
                      <a:stCxn id="38" idx="1"/>
                      <a:endCxn id="38" idx="3"/>
                    </p:cNvCxnSpPr>
                    <p:nvPr/>
                  </p:nvCxnSpPr>
                  <p:spPr>
                    <a:xfrm>
                      <a:off x="2162433" y="3776023"/>
                      <a:ext cx="505571" cy="136644"/>
                    </a:xfrm>
                    <a:prstGeom prst="line">
                      <a:avLst/>
                    </a:prstGeom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Straight Connector 23"/>
                  <p:cNvCxnSpPr>
                    <a:endCxn id="38" idx="2"/>
                  </p:cNvCxnSpPr>
                  <p:nvPr/>
                </p:nvCxnSpPr>
                <p:spPr>
                  <a:xfrm>
                    <a:off x="6607865" y="3280685"/>
                    <a:ext cx="85963" cy="48577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4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79491" y="3838621"/>
                    <a:ext cx="683200" cy="3282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eaLnBrk="0" hangingPunct="0">
                      <a:defRPr sz="19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/>
                    <a:r>
                      <a:rPr lang="el-GR" altLang="el-GR" sz="1000" b="1" dirty="0">
                        <a:solidFill>
                          <a:srgbClr val="0000FF"/>
                        </a:solidFill>
                      </a:rPr>
                      <a:t>ΛΤ </a:t>
                    </a:r>
                    <a:r>
                      <a:rPr lang="en-US" altLang="el-GR" sz="1000" b="1" dirty="0">
                        <a:solidFill>
                          <a:srgbClr val="0000FF"/>
                        </a:solidFill>
                        <a:ea typeface="Tahoma" pitchFamily="34" charset="0"/>
                        <a:cs typeface="Tahoma" pitchFamily="34" charset="0"/>
                      </a:rPr>
                      <a:t>4bar</a:t>
                    </a:r>
                    <a:endParaRPr lang="el-GR" altLang="el-GR" sz="1000" b="1" dirty="0">
                      <a:solidFill>
                        <a:srgbClr val="0000FF"/>
                      </a:solidFill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30" name="Group 17"/>
                <p:cNvGrpSpPr/>
                <p:nvPr/>
              </p:nvGrpSpPr>
              <p:grpSpPr>
                <a:xfrm>
                  <a:off x="7681650" y="1595770"/>
                  <a:ext cx="642461" cy="362244"/>
                  <a:chOff x="7681650" y="1595770"/>
                  <a:chExt cx="642461" cy="362244"/>
                </a:xfrm>
              </p:grpSpPr>
              <p:cxnSp>
                <p:nvCxnSpPr>
                  <p:cNvPr id="31" name="Straight Connector 18"/>
                  <p:cNvCxnSpPr/>
                  <p:nvPr/>
                </p:nvCxnSpPr>
                <p:spPr>
                  <a:xfrm>
                    <a:off x="7681650" y="1595770"/>
                    <a:ext cx="85963" cy="48577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Group 465"/>
                  <p:cNvGrpSpPr>
                    <a:grpSpLocks/>
                  </p:cNvGrpSpPr>
                  <p:nvPr/>
                </p:nvGrpSpPr>
                <p:grpSpPr bwMode="auto">
                  <a:xfrm rot="6680400">
                    <a:off x="7860915" y="1494818"/>
                    <a:ext cx="326158" cy="600234"/>
                    <a:chOff x="2152857" y="3419042"/>
                    <a:chExt cx="524721" cy="850608"/>
                  </a:xfrm>
                </p:grpSpPr>
                <p:sp>
                  <p:nvSpPr>
                    <p:cNvPr id="33" name="Rounded Rectangle 20"/>
                    <p:cNvSpPr>
                      <a:spLocks noChangeArrowheads="1"/>
                    </p:cNvSpPr>
                    <p:nvPr/>
                  </p:nvSpPr>
                  <p:spPr bwMode="auto">
                    <a:xfrm rot="900000">
                      <a:off x="2152857" y="3419042"/>
                      <a:ext cx="524721" cy="85060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2700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10800000" vert="eaVert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l-GR" sz="1800" b="1">
                        <a:solidFill>
                          <a:srgbClr val="595959"/>
                        </a:solidFill>
                        <a:latin typeface="Cambria"/>
                      </a:endParaRPr>
                    </a:p>
                  </p:txBody>
                </p:sp>
                <p:cxnSp>
                  <p:nvCxnSpPr>
                    <p:cNvPr id="34" name="Straight Connector 21"/>
                    <p:cNvCxnSpPr>
                      <a:stCxn id="33" idx="1"/>
                      <a:endCxn id="33" idx="3"/>
                    </p:cNvCxnSpPr>
                    <p:nvPr/>
                  </p:nvCxnSpPr>
                  <p:spPr>
                    <a:xfrm>
                      <a:off x="2161790" y="3775956"/>
                      <a:ext cx="506858" cy="136781"/>
                    </a:xfrm>
                    <a:prstGeom prst="line">
                      <a:avLst/>
                    </a:prstGeom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32" name="Group 119"/>
          <p:cNvGrpSpPr/>
          <p:nvPr/>
        </p:nvGrpSpPr>
        <p:grpSpPr>
          <a:xfrm>
            <a:off x="1114226" y="2308567"/>
            <a:ext cx="7636875" cy="2356171"/>
            <a:chOff x="1153347" y="1702771"/>
            <a:chExt cx="7636875" cy="3141560"/>
          </a:xfrm>
        </p:grpSpPr>
        <p:grpSp>
          <p:nvGrpSpPr>
            <p:cNvPr id="133" name="Group 120"/>
            <p:cNvGrpSpPr/>
            <p:nvPr/>
          </p:nvGrpSpPr>
          <p:grpSpPr>
            <a:xfrm>
              <a:off x="7420899" y="3461113"/>
              <a:ext cx="1369323" cy="1383218"/>
              <a:chOff x="7420899" y="3461113"/>
              <a:chExt cx="1369323" cy="1383218"/>
            </a:xfrm>
          </p:grpSpPr>
          <p:pic>
            <p:nvPicPr>
              <p:cNvPr id="141" name="Picture 2" descr="C:\Program Files (x86)\Microsoft Office\MEDIA\OFFICE12\Bullets\BD14514_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3994" y="4389900"/>
                <a:ext cx="86950" cy="799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C:\Program Files (x86)\Microsoft Office\MEDIA\OFFICE12\Bullets\BD14514_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8263" y="3542999"/>
                <a:ext cx="87471" cy="804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TextBox 444"/>
              <p:cNvSpPr txBox="1">
                <a:spLocks noChangeArrowheads="1"/>
              </p:cNvSpPr>
              <p:nvPr/>
            </p:nvSpPr>
            <p:spPr bwMode="auto">
              <a:xfrm>
                <a:off x="7951531" y="3461113"/>
                <a:ext cx="838691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i="1" dirty="0">
                    <a:solidFill>
                      <a:srgbClr val="595959"/>
                    </a:solidFill>
                  </a:rPr>
                  <a:t>ΠΑΛΛΗΝΗ</a:t>
                </a:r>
              </a:p>
            </p:txBody>
          </p:sp>
          <p:sp>
            <p:nvSpPr>
              <p:cNvPr id="144" name="TextBox 27"/>
              <p:cNvSpPr txBox="1">
                <a:spLocks noChangeArrowheads="1"/>
              </p:cNvSpPr>
              <p:nvPr/>
            </p:nvSpPr>
            <p:spPr bwMode="auto">
              <a:xfrm>
                <a:off x="7420899" y="4516036"/>
                <a:ext cx="1130438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i="1" dirty="0">
                    <a:solidFill>
                      <a:srgbClr val="595959"/>
                    </a:solidFill>
                  </a:rPr>
                  <a:t>ΜΑΡΚΟΠΟΥΛΟ</a:t>
                </a:r>
              </a:p>
            </p:txBody>
          </p:sp>
        </p:grpSp>
        <p:grpSp>
          <p:nvGrpSpPr>
            <p:cNvPr id="134" name="Group 121"/>
            <p:cNvGrpSpPr/>
            <p:nvPr/>
          </p:nvGrpSpPr>
          <p:grpSpPr>
            <a:xfrm>
              <a:off x="1153347" y="1702771"/>
              <a:ext cx="1163459" cy="2905500"/>
              <a:chOff x="1153347" y="1702771"/>
              <a:chExt cx="1163459" cy="2905500"/>
            </a:xfrm>
          </p:grpSpPr>
          <p:pic>
            <p:nvPicPr>
              <p:cNvPr id="135" name="Picture 2" descr="C:\Program Files (x86)\Microsoft Office\MEDIA\OFFICE12\Bullets\BD14514_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316" y="2893461"/>
                <a:ext cx="87471" cy="804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C:\Program Files (x86)\Microsoft Office\MEDIA\OFFICE12\Bullets\BD14514_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6413" y="2006590"/>
                <a:ext cx="87471" cy="804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7" name="TextBox 441"/>
              <p:cNvSpPr txBox="1">
                <a:spLocks noChangeArrowheads="1"/>
              </p:cNvSpPr>
              <p:nvPr/>
            </p:nvSpPr>
            <p:spPr bwMode="auto">
              <a:xfrm>
                <a:off x="1665142" y="2832933"/>
                <a:ext cx="526105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i="1" dirty="0">
                    <a:solidFill>
                      <a:srgbClr val="595959"/>
                    </a:solidFill>
                  </a:rPr>
                  <a:t>ΕΛΠΕ</a:t>
                </a:r>
              </a:p>
            </p:txBody>
          </p:sp>
          <p:sp>
            <p:nvSpPr>
              <p:cNvPr id="138" name="TextBox 442"/>
              <p:cNvSpPr txBox="1">
                <a:spLocks noChangeArrowheads="1"/>
              </p:cNvSpPr>
              <p:nvPr/>
            </p:nvSpPr>
            <p:spPr bwMode="auto">
              <a:xfrm>
                <a:off x="1153347" y="4279976"/>
                <a:ext cx="670376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i="1" dirty="0">
                    <a:solidFill>
                      <a:srgbClr val="595959"/>
                    </a:solidFill>
                  </a:rPr>
                  <a:t>ΣΧΙΣΤΟ</a:t>
                </a:r>
              </a:p>
            </p:txBody>
          </p:sp>
          <p:pic>
            <p:nvPicPr>
              <p:cNvPr id="139" name="Picture 2" descr="C:\Program Files (x86)\Microsoft Office\MEDIA\OFFICE12\Bullets\BD14514_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4695" y="4209193"/>
                <a:ext cx="87471" cy="804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TextBox 443"/>
              <p:cNvSpPr txBox="1">
                <a:spLocks noChangeArrowheads="1"/>
              </p:cNvSpPr>
              <p:nvPr/>
            </p:nvSpPr>
            <p:spPr bwMode="auto">
              <a:xfrm>
                <a:off x="1330639" y="1702771"/>
                <a:ext cx="986167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i="1" dirty="0">
                    <a:solidFill>
                      <a:srgbClr val="595959"/>
                    </a:solidFill>
                  </a:rPr>
                  <a:t>ΑΝΩ ΛΙΟΣΙΑ</a:t>
                </a:r>
              </a:p>
            </p:txBody>
          </p:sp>
        </p:grpSp>
      </p:grpSp>
      <p:grpSp>
        <p:nvGrpSpPr>
          <p:cNvPr id="145" name="Group 132"/>
          <p:cNvGrpSpPr/>
          <p:nvPr/>
        </p:nvGrpSpPr>
        <p:grpSpPr>
          <a:xfrm>
            <a:off x="8002960" y="3714593"/>
            <a:ext cx="995662" cy="1038996"/>
            <a:chOff x="8042091" y="3577496"/>
            <a:chExt cx="995662" cy="1385328"/>
          </a:xfrm>
        </p:grpSpPr>
        <p:grpSp>
          <p:nvGrpSpPr>
            <p:cNvPr id="146" name="Group 133"/>
            <p:cNvGrpSpPr/>
            <p:nvPr/>
          </p:nvGrpSpPr>
          <p:grpSpPr>
            <a:xfrm>
              <a:off x="8042091" y="3577496"/>
              <a:ext cx="995662" cy="1271319"/>
              <a:chOff x="8042091" y="3577496"/>
              <a:chExt cx="995662" cy="1271319"/>
            </a:xfrm>
          </p:grpSpPr>
          <p:sp>
            <p:nvSpPr>
              <p:cNvPr id="148" name="Freeform 135"/>
              <p:cNvSpPr/>
              <p:nvPr/>
            </p:nvSpPr>
            <p:spPr bwMode="auto">
              <a:xfrm>
                <a:off x="8042091" y="3577496"/>
                <a:ext cx="818912" cy="1271319"/>
              </a:xfrm>
              <a:custGeom>
                <a:avLst/>
                <a:gdLst>
                  <a:gd name="connsiteX0" fmla="*/ 701482 w 743667"/>
                  <a:gd name="connsiteY0" fmla="*/ 0 h 1503123"/>
                  <a:gd name="connsiteX1" fmla="*/ 701482 w 743667"/>
                  <a:gd name="connsiteY1" fmla="*/ 350728 h 1503123"/>
                  <a:gd name="connsiteX2" fmla="*/ 263071 w 743667"/>
                  <a:gd name="connsiteY2" fmla="*/ 551145 h 1503123"/>
                  <a:gd name="connsiteX3" fmla="*/ 187914 w 743667"/>
                  <a:gd name="connsiteY3" fmla="*/ 688931 h 1503123"/>
                  <a:gd name="connsiteX4" fmla="*/ 162862 w 743667"/>
                  <a:gd name="connsiteY4" fmla="*/ 901874 h 1503123"/>
                  <a:gd name="connsiteX5" fmla="*/ 24 w 743667"/>
                  <a:gd name="connsiteY5" fmla="*/ 1002082 h 1503123"/>
                  <a:gd name="connsiteX6" fmla="*/ 175388 w 743667"/>
                  <a:gd name="connsiteY6" fmla="*/ 989556 h 1503123"/>
                  <a:gd name="connsiteX7" fmla="*/ 363279 w 743667"/>
                  <a:gd name="connsiteY7" fmla="*/ 1164920 h 1503123"/>
                  <a:gd name="connsiteX8" fmla="*/ 413383 w 743667"/>
                  <a:gd name="connsiteY8" fmla="*/ 1503123 h 15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3667" h="1503123">
                    <a:moveTo>
                      <a:pt x="701482" y="0"/>
                    </a:moveTo>
                    <a:cubicBezTo>
                      <a:pt x="738016" y="129435"/>
                      <a:pt x="774550" y="258871"/>
                      <a:pt x="701482" y="350728"/>
                    </a:cubicBezTo>
                    <a:cubicBezTo>
                      <a:pt x="628414" y="442585"/>
                      <a:pt x="348666" y="494778"/>
                      <a:pt x="263071" y="551145"/>
                    </a:cubicBezTo>
                    <a:cubicBezTo>
                      <a:pt x="177476" y="607512"/>
                      <a:pt x="204615" y="630476"/>
                      <a:pt x="187914" y="688931"/>
                    </a:cubicBezTo>
                    <a:cubicBezTo>
                      <a:pt x="171213" y="747386"/>
                      <a:pt x="194177" y="849682"/>
                      <a:pt x="162862" y="901874"/>
                    </a:cubicBezTo>
                    <a:cubicBezTo>
                      <a:pt x="131547" y="954066"/>
                      <a:pt x="-2064" y="987468"/>
                      <a:pt x="24" y="1002082"/>
                    </a:cubicBezTo>
                    <a:cubicBezTo>
                      <a:pt x="2112" y="1016696"/>
                      <a:pt x="114845" y="962416"/>
                      <a:pt x="175388" y="989556"/>
                    </a:cubicBezTo>
                    <a:cubicBezTo>
                      <a:pt x="235931" y="1016696"/>
                      <a:pt x="323613" y="1079326"/>
                      <a:pt x="363279" y="1164920"/>
                    </a:cubicBezTo>
                    <a:cubicBezTo>
                      <a:pt x="402945" y="1250514"/>
                      <a:pt x="408164" y="1376818"/>
                      <a:pt x="413383" y="1503123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149" name="TextBox 445"/>
              <p:cNvSpPr txBox="1">
                <a:spLocks noChangeArrowheads="1"/>
              </p:cNvSpPr>
              <p:nvPr/>
            </p:nvSpPr>
            <p:spPr bwMode="auto">
              <a:xfrm>
                <a:off x="8319287" y="4172131"/>
                <a:ext cx="718466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dirty="0">
                    <a:solidFill>
                      <a:srgbClr val="FF0000"/>
                    </a:solidFill>
                  </a:rPr>
                  <a:t>ΚΟΡΩΠΙ</a:t>
                </a:r>
              </a:p>
            </p:txBody>
          </p:sp>
        </p:grpSp>
        <p:pic>
          <p:nvPicPr>
            <p:cNvPr id="147" name="Picture 4" descr="C:\Program Files (x86)\Microsoft Office\MEDIA\OFFICE12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745" y="4837913"/>
              <a:ext cx="135731" cy="12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0" name="Group 137"/>
          <p:cNvGrpSpPr/>
          <p:nvPr/>
        </p:nvGrpSpPr>
        <p:grpSpPr>
          <a:xfrm>
            <a:off x="3875233" y="3531552"/>
            <a:ext cx="1443275" cy="1010741"/>
            <a:chOff x="3914354" y="3333425"/>
            <a:chExt cx="1443275" cy="1347655"/>
          </a:xfrm>
        </p:grpSpPr>
        <p:grpSp>
          <p:nvGrpSpPr>
            <p:cNvPr id="151" name="Group 1133"/>
            <p:cNvGrpSpPr>
              <a:grpSpLocks/>
            </p:cNvGrpSpPr>
            <p:nvPr/>
          </p:nvGrpSpPr>
          <p:grpSpPr bwMode="auto">
            <a:xfrm>
              <a:off x="3914354" y="3333425"/>
              <a:ext cx="1443275" cy="1347655"/>
              <a:chOff x="3671094" y="2963617"/>
              <a:chExt cx="1271866" cy="1223057"/>
            </a:xfrm>
          </p:grpSpPr>
          <p:cxnSp>
            <p:nvCxnSpPr>
              <p:cNvPr id="153" name="Straight Connector 140"/>
              <p:cNvCxnSpPr/>
              <p:nvPr/>
            </p:nvCxnSpPr>
            <p:spPr>
              <a:xfrm>
                <a:off x="3893039" y="3165151"/>
                <a:ext cx="86386" cy="875412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41"/>
              <p:cNvCxnSpPr/>
              <p:nvPr/>
            </p:nvCxnSpPr>
            <p:spPr>
              <a:xfrm>
                <a:off x="3936897" y="3161372"/>
                <a:ext cx="103663" cy="87919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42"/>
              <p:cNvCxnSpPr/>
              <p:nvPr/>
            </p:nvCxnSpPr>
            <p:spPr>
              <a:xfrm>
                <a:off x="3988728" y="3187823"/>
                <a:ext cx="144863" cy="99381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43"/>
              <p:cNvCxnSpPr/>
              <p:nvPr/>
            </p:nvCxnSpPr>
            <p:spPr>
              <a:xfrm>
                <a:off x="4060495" y="3907046"/>
                <a:ext cx="0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44"/>
              <p:cNvCxnSpPr/>
              <p:nvPr/>
            </p:nvCxnSpPr>
            <p:spPr>
              <a:xfrm>
                <a:off x="4040560" y="3161372"/>
                <a:ext cx="111637" cy="88422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45"/>
              <p:cNvCxnSpPr/>
              <p:nvPr/>
            </p:nvCxnSpPr>
            <p:spPr>
              <a:xfrm>
                <a:off x="4109669" y="3166411"/>
                <a:ext cx="104992" cy="87919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46"/>
              <p:cNvCxnSpPr/>
              <p:nvPr/>
            </p:nvCxnSpPr>
            <p:spPr>
              <a:xfrm>
                <a:off x="4161500" y="3122325"/>
                <a:ext cx="144863" cy="1064349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47"/>
              <p:cNvCxnSpPr/>
              <p:nvPr/>
            </p:nvCxnSpPr>
            <p:spPr>
              <a:xfrm>
                <a:off x="4233267" y="3913344"/>
                <a:ext cx="0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48"/>
              <p:cNvCxnSpPr/>
              <p:nvPr/>
            </p:nvCxnSpPr>
            <p:spPr>
              <a:xfrm>
                <a:off x="4233267" y="3093355"/>
                <a:ext cx="87715" cy="875411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49"/>
              <p:cNvCxnSpPr/>
              <p:nvPr/>
            </p:nvCxnSpPr>
            <p:spPr>
              <a:xfrm>
                <a:off x="4275795" y="3090835"/>
                <a:ext cx="104993" cy="87793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50"/>
              <p:cNvCxnSpPr/>
              <p:nvPr/>
            </p:nvCxnSpPr>
            <p:spPr>
              <a:xfrm>
                <a:off x="4328956" y="3116027"/>
                <a:ext cx="143534" cy="995072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51"/>
              <p:cNvCxnSpPr/>
              <p:nvPr/>
            </p:nvCxnSpPr>
            <p:spPr>
              <a:xfrm>
                <a:off x="4402052" y="3836509"/>
                <a:ext cx="0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52"/>
              <p:cNvCxnSpPr/>
              <p:nvPr/>
            </p:nvCxnSpPr>
            <p:spPr>
              <a:xfrm>
                <a:off x="4380787" y="3090835"/>
                <a:ext cx="112966" cy="88296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53"/>
              <p:cNvCxnSpPr/>
              <p:nvPr/>
            </p:nvCxnSpPr>
            <p:spPr>
              <a:xfrm>
                <a:off x="4451225" y="3095874"/>
                <a:ext cx="102334" cy="87793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54"/>
              <p:cNvCxnSpPr/>
              <p:nvPr/>
            </p:nvCxnSpPr>
            <p:spPr>
              <a:xfrm>
                <a:off x="4501727" y="3122325"/>
                <a:ext cx="144863" cy="99255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55"/>
              <p:cNvCxnSpPr/>
              <p:nvPr/>
            </p:nvCxnSpPr>
            <p:spPr>
              <a:xfrm>
                <a:off x="4574824" y="3842807"/>
                <a:ext cx="0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56"/>
              <p:cNvCxnSpPr/>
              <p:nvPr/>
            </p:nvCxnSpPr>
            <p:spPr>
              <a:xfrm flipV="1">
                <a:off x="3850510" y="3862960"/>
                <a:ext cx="895755" cy="105805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57"/>
              <p:cNvCxnSpPr/>
              <p:nvPr/>
            </p:nvCxnSpPr>
            <p:spPr>
              <a:xfrm flipV="1">
                <a:off x="3841208" y="3789904"/>
                <a:ext cx="895755" cy="104546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58"/>
              <p:cNvCxnSpPr/>
              <p:nvPr/>
            </p:nvCxnSpPr>
            <p:spPr>
              <a:xfrm flipV="1">
                <a:off x="3841208" y="3757155"/>
                <a:ext cx="895755" cy="79354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59"/>
              <p:cNvCxnSpPr/>
              <p:nvPr/>
            </p:nvCxnSpPr>
            <p:spPr>
              <a:xfrm flipV="1">
                <a:off x="3850510" y="3685359"/>
                <a:ext cx="886453" cy="71796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60"/>
              <p:cNvCxnSpPr/>
              <p:nvPr/>
            </p:nvCxnSpPr>
            <p:spPr>
              <a:xfrm flipV="1">
                <a:off x="3841208" y="3618601"/>
                <a:ext cx="905058" cy="6675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61"/>
              <p:cNvCxnSpPr/>
              <p:nvPr/>
            </p:nvCxnSpPr>
            <p:spPr>
              <a:xfrm>
                <a:off x="4646590" y="3600967"/>
                <a:ext cx="46515" cy="367799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62"/>
              <p:cNvCxnSpPr/>
              <p:nvPr/>
            </p:nvCxnSpPr>
            <p:spPr>
              <a:xfrm flipV="1">
                <a:off x="3850510" y="3600967"/>
                <a:ext cx="528948" cy="17634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63"/>
              <p:cNvCxnSpPr/>
              <p:nvPr/>
            </p:nvCxnSpPr>
            <p:spPr>
              <a:xfrm flipV="1">
                <a:off x="4227950" y="3510277"/>
                <a:ext cx="374782" cy="2393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64"/>
              <p:cNvCxnSpPr/>
              <p:nvPr/>
            </p:nvCxnSpPr>
            <p:spPr>
              <a:xfrm flipV="1">
                <a:off x="4275795" y="3432182"/>
                <a:ext cx="417310" cy="2267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65"/>
              <p:cNvCxnSpPr/>
              <p:nvPr/>
            </p:nvCxnSpPr>
            <p:spPr>
              <a:xfrm flipV="1">
                <a:off x="4214660" y="3378021"/>
                <a:ext cx="455852" cy="3652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66"/>
              <p:cNvCxnSpPr/>
              <p:nvPr/>
            </p:nvCxnSpPr>
            <p:spPr>
              <a:xfrm flipV="1">
                <a:off x="3850510" y="3332676"/>
                <a:ext cx="796080" cy="45345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67"/>
              <p:cNvCxnSpPr/>
              <p:nvPr/>
            </p:nvCxnSpPr>
            <p:spPr>
              <a:xfrm flipV="1">
                <a:off x="3841208" y="3270956"/>
                <a:ext cx="805382" cy="5164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68"/>
              <p:cNvCxnSpPr/>
              <p:nvPr/>
            </p:nvCxnSpPr>
            <p:spPr>
              <a:xfrm>
                <a:off x="4214660" y="3240726"/>
                <a:ext cx="478445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69"/>
              <p:cNvCxnSpPr/>
              <p:nvPr/>
            </p:nvCxnSpPr>
            <p:spPr>
              <a:xfrm>
                <a:off x="4247886" y="3187823"/>
                <a:ext cx="498380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70"/>
              <p:cNvCxnSpPr/>
              <p:nvPr/>
            </p:nvCxnSpPr>
            <p:spPr>
              <a:xfrm flipH="1" flipV="1">
                <a:off x="4568178" y="3084537"/>
                <a:ext cx="34554" cy="37031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71"/>
              <p:cNvCxnSpPr/>
              <p:nvPr/>
            </p:nvCxnSpPr>
            <p:spPr>
              <a:xfrm flipV="1">
                <a:off x="3874433" y="3496422"/>
                <a:ext cx="229920" cy="25192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72"/>
              <p:cNvCxnSpPr/>
              <p:nvPr/>
            </p:nvCxnSpPr>
            <p:spPr>
              <a:xfrm flipH="1">
                <a:off x="4289085" y="3122325"/>
                <a:ext cx="510341" cy="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73"/>
              <p:cNvCxnSpPr/>
              <p:nvPr/>
            </p:nvCxnSpPr>
            <p:spPr>
              <a:xfrm>
                <a:off x="4602732" y="3055567"/>
                <a:ext cx="43858" cy="299781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74"/>
              <p:cNvCxnSpPr/>
              <p:nvPr/>
            </p:nvCxnSpPr>
            <p:spPr>
              <a:xfrm>
                <a:off x="4646590" y="2963617"/>
                <a:ext cx="57147" cy="369059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75"/>
              <p:cNvCxnSpPr/>
              <p:nvPr/>
            </p:nvCxnSpPr>
            <p:spPr>
              <a:xfrm>
                <a:off x="4703737" y="3001405"/>
                <a:ext cx="33226" cy="269551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76"/>
              <p:cNvCxnSpPr/>
              <p:nvPr/>
            </p:nvCxnSpPr>
            <p:spPr>
              <a:xfrm>
                <a:off x="4746266" y="3054307"/>
                <a:ext cx="53161" cy="301041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77"/>
              <p:cNvCxnSpPr/>
              <p:nvPr/>
            </p:nvCxnSpPr>
            <p:spPr>
              <a:xfrm>
                <a:off x="4772846" y="3001405"/>
                <a:ext cx="87715" cy="27962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78"/>
              <p:cNvCxnSpPr/>
              <p:nvPr/>
            </p:nvCxnSpPr>
            <p:spPr>
              <a:xfrm flipV="1">
                <a:off x="4719686" y="3204198"/>
                <a:ext cx="223274" cy="3400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79"/>
              <p:cNvCxnSpPr/>
              <p:nvPr/>
            </p:nvCxnSpPr>
            <p:spPr>
              <a:xfrm>
                <a:off x="3893039" y="3573256"/>
                <a:ext cx="43858" cy="496276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80"/>
              <p:cNvCxnSpPr/>
              <p:nvPr/>
            </p:nvCxnSpPr>
            <p:spPr>
              <a:xfrm>
                <a:off x="3850510" y="3720628"/>
                <a:ext cx="42528" cy="36150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81"/>
              <p:cNvCxnSpPr/>
              <p:nvPr/>
            </p:nvCxnSpPr>
            <p:spPr>
              <a:xfrm flipV="1">
                <a:off x="3802666" y="3204198"/>
                <a:ext cx="349531" cy="76834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82"/>
              <p:cNvCxnSpPr/>
              <p:nvPr/>
            </p:nvCxnSpPr>
            <p:spPr>
              <a:xfrm flipV="1">
                <a:off x="3823930" y="3166411"/>
                <a:ext cx="280422" cy="71796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83"/>
              <p:cNvCxnSpPr/>
              <p:nvPr/>
            </p:nvCxnSpPr>
            <p:spPr>
              <a:xfrm flipV="1">
                <a:off x="3785389" y="3122325"/>
                <a:ext cx="275105" cy="6549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84"/>
              <p:cNvCxnSpPr/>
              <p:nvPr/>
            </p:nvCxnSpPr>
            <p:spPr>
              <a:xfrm>
                <a:off x="3893039" y="2982511"/>
                <a:ext cx="97018" cy="221687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85"/>
              <p:cNvCxnSpPr/>
              <p:nvPr/>
            </p:nvCxnSpPr>
            <p:spPr>
              <a:xfrm flipV="1">
                <a:off x="3785389" y="3084537"/>
                <a:ext cx="255171" cy="70537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86"/>
              <p:cNvCxnSpPr/>
              <p:nvPr/>
            </p:nvCxnSpPr>
            <p:spPr>
              <a:xfrm flipV="1">
                <a:off x="3704319" y="3054307"/>
                <a:ext cx="336241" cy="61720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87"/>
              <p:cNvCxnSpPr/>
              <p:nvPr/>
            </p:nvCxnSpPr>
            <p:spPr>
              <a:xfrm flipH="1" flipV="1">
                <a:off x="3845194" y="2992588"/>
                <a:ext cx="89044" cy="166265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188"/>
              <p:cNvCxnSpPr/>
              <p:nvPr/>
            </p:nvCxnSpPr>
            <p:spPr>
              <a:xfrm flipH="1" flipV="1">
                <a:off x="3785389" y="2963617"/>
                <a:ext cx="104992" cy="202794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189"/>
              <p:cNvCxnSpPr/>
              <p:nvPr/>
            </p:nvCxnSpPr>
            <p:spPr>
              <a:xfrm flipV="1">
                <a:off x="3730899" y="3010222"/>
                <a:ext cx="205998" cy="3400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190"/>
              <p:cNvCxnSpPr/>
              <p:nvPr/>
            </p:nvCxnSpPr>
            <p:spPr>
              <a:xfrm>
                <a:off x="3785389" y="3685359"/>
                <a:ext cx="38541" cy="238061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191"/>
              <p:cNvCxnSpPr/>
              <p:nvPr/>
            </p:nvCxnSpPr>
            <p:spPr>
              <a:xfrm>
                <a:off x="4719686" y="3573256"/>
                <a:ext cx="53161" cy="327492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192"/>
              <p:cNvCxnSpPr/>
              <p:nvPr/>
            </p:nvCxnSpPr>
            <p:spPr>
              <a:xfrm flipV="1">
                <a:off x="4736963" y="3709291"/>
                <a:ext cx="123598" cy="11337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193"/>
              <p:cNvCxnSpPr/>
              <p:nvPr/>
            </p:nvCxnSpPr>
            <p:spPr>
              <a:xfrm>
                <a:off x="3744189" y="3689138"/>
                <a:ext cx="26580" cy="246879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194"/>
              <p:cNvCxnSpPr/>
              <p:nvPr/>
            </p:nvCxnSpPr>
            <p:spPr>
              <a:xfrm>
                <a:off x="3671094" y="3757155"/>
                <a:ext cx="204668" cy="2519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195"/>
              <p:cNvCxnSpPr/>
              <p:nvPr/>
            </p:nvCxnSpPr>
            <p:spPr>
              <a:xfrm flipV="1">
                <a:off x="4440593" y="3968765"/>
                <a:ext cx="279093" cy="2267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196"/>
              <p:cNvCxnSpPr/>
              <p:nvPr/>
            </p:nvCxnSpPr>
            <p:spPr>
              <a:xfrm flipV="1">
                <a:off x="4227950" y="2963617"/>
                <a:ext cx="14620" cy="129738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197"/>
              <p:cNvCxnSpPr/>
              <p:nvPr/>
            </p:nvCxnSpPr>
            <p:spPr>
              <a:xfrm>
                <a:off x="4165487" y="3026596"/>
                <a:ext cx="163468" cy="8817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198"/>
              <p:cNvCxnSpPr/>
              <p:nvPr/>
            </p:nvCxnSpPr>
            <p:spPr>
              <a:xfrm>
                <a:off x="4214660" y="2992588"/>
                <a:ext cx="164798" cy="17634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199"/>
              <p:cNvCxnSpPr/>
              <p:nvPr/>
            </p:nvCxnSpPr>
            <p:spPr>
              <a:xfrm flipV="1">
                <a:off x="4060495" y="4087166"/>
                <a:ext cx="154166" cy="23933"/>
              </a:xfrm>
              <a:prstGeom prst="line">
                <a:avLst/>
              </a:prstGeom>
              <a:ln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412"/>
            <p:cNvSpPr txBox="1">
              <a:spLocks noChangeArrowheads="1"/>
            </p:cNvSpPr>
            <p:nvPr/>
          </p:nvSpPr>
          <p:spPr bwMode="auto">
            <a:xfrm>
              <a:off x="3981621" y="3833070"/>
              <a:ext cx="1289134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19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l-GR" altLang="el-GR" sz="1000" b="1" dirty="0">
                  <a:solidFill>
                    <a:srgbClr val="595959"/>
                  </a:solidFill>
                </a:rPr>
                <a:t>ΚΕΝΤΡΟ </a:t>
              </a:r>
              <a:r>
                <a:rPr lang="en-US" altLang="el-GR" sz="1000" b="1" dirty="0">
                  <a:solidFill>
                    <a:srgbClr val="595959"/>
                  </a:solidFill>
                </a:rPr>
                <a:t>25 mbar</a:t>
              </a:r>
              <a:endParaRPr lang="el-GR" altLang="el-GR" sz="1000" b="1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214" name="Group 202"/>
          <p:cNvGrpSpPr/>
          <p:nvPr/>
        </p:nvGrpSpPr>
        <p:grpSpPr>
          <a:xfrm>
            <a:off x="3167937" y="3356783"/>
            <a:ext cx="2559289" cy="1367662"/>
            <a:chOff x="3207043" y="3100414"/>
            <a:chExt cx="2559289" cy="1823549"/>
          </a:xfrm>
        </p:grpSpPr>
        <p:grpSp>
          <p:nvGrpSpPr>
            <p:cNvPr id="215" name="Group 203"/>
            <p:cNvGrpSpPr/>
            <p:nvPr/>
          </p:nvGrpSpPr>
          <p:grpSpPr>
            <a:xfrm>
              <a:off x="3377461" y="3100414"/>
              <a:ext cx="2388871" cy="1823549"/>
              <a:chOff x="3377461" y="3100414"/>
              <a:chExt cx="2388871" cy="1823549"/>
            </a:xfrm>
          </p:grpSpPr>
          <p:sp>
            <p:nvSpPr>
              <p:cNvPr id="217" name="Freeform 205"/>
              <p:cNvSpPr/>
              <p:nvPr/>
            </p:nvSpPr>
            <p:spPr>
              <a:xfrm>
                <a:off x="5535588" y="3501362"/>
                <a:ext cx="230744" cy="70783"/>
              </a:xfrm>
              <a:custGeom>
                <a:avLst/>
                <a:gdLst>
                  <a:gd name="connsiteX0" fmla="*/ 256032 w 256032"/>
                  <a:gd name="connsiteY0" fmla="*/ 0 h 36576"/>
                  <a:gd name="connsiteX1" fmla="*/ 0 w 256032"/>
                  <a:gd name="connsiteY1" fmla="*/ 36576 h 36576"/>
                  <a:gd name="connsiteX2" fmla="*/ 0 w 256032"/>
                  <a:gd name="connsiteY2" fmla="*/ 36576 h 3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032" h="36576">
                    <a:moveTo>
                      <a:pt x="256032" y="0"/>
                    </a:moveTo>
                    <a:lnTo>
                      <a:pt x="0" y="36576"/>
                    </a:lnTo>
                    <a:lnTo>
                      <a:pt x="0" y="3657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1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218" name="Group 206"/>
              <p:cNvGrpSpPr/>
              <p:nvPr/>
            </p:nvGrpSpPr>
            <p:grpSpPr>
              <a:xfrm>
                <a:off x="3377461" y="3100414"/>
                <a:ext cx="2255063" cy="1823549"/>
                <a:chOff x="3377461" y="3100414"/>
                <a:chExt cx="2255063" cy="1823549"/>
              </a:xfrm>
            </p:grpSpPr>
            <p:sp>
              <p:nvSpPr>
                <p:cNvPr id="219" name="Freeform 207"/>
                <p:cNvSpPr/>
                <p:nvPr/>
              </p:nvSpPr>
              <p:spPr>
                <a:xfrm>
                  <a:off x="3377461" y="3211290"/>
                  <a:ext cx="2158126" cy="1576658"/>
                </a:xfrm>
                <a:custGeom>
                  <a:avLst/>
                  <a:gdLst>
                    <a:gd name="connsiteX0" fmla="*/ 1024128 w 2606040"/>
                    <a:gd name="connsiteY0" fmla="*/ 45720 h 1792224"/>
                    <a:gd name="connsiteX1" fmla="*/ 365760 w 2606040"/>
                    <a:gd name="connsiteY1" fmla="*/ 246888 h 1792224"/>
                    <a:gd name="connsiteX2" fmla="*/ 0 w 2606040"/>
                    <a:gd name="connsiteY2" fmla="*/ 722376 h 1792224"/>
                    <a:gd name="connsiteX3" fmla="*/ 594360 w 2606040"/>
                    <a:gd name="connsiteY3" fmla="*/ 1499616 h 1792224"/>
                    <a:gd name="connsiteX4" fmla="*/ 1847088 w 2606040"/>
                    <a:gd name="connsiteY4" fmla="*/ 1792224 h 1792224"/>
                    <a:gd name="connsiteX5" fmla="*/ 2596896 w 2606040"/>
                    <a:gd name="connsiteY5" fmla="*/ 1042416 h 1792224"/>
                    <a:gd name="connsiteX6" fmla="*/ 2606040 w 2606040"/>
                    <a:gd name="connsiteY6" fmla="*/ 338328 h 1792224"/>
                    <a:gd name="connsiteX7" fmla="*/ 1819656 w 2606040"/>
                    <a:gd name="connsiteY7" fmla="*/ 192024 h 1792224"/>
                    <a:gd name="connsiteX8" fmla="*/ 1133856 w 2606040"/>
                    <a:gd name="connsiteY8" fmla="*/ 0 h 1792224"/>
                    <a:gd name="connsiteX9" fmla="*/ 1024128 w 2606040"/>
                    <a:gd name="connsiteY9" fmla="*/ 45720 h 1792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06040" h="1792224">
                      <a:moveTo>
                        <a:pt x="1024128" y="45720"/>
                      </a:moveTo>
                      <a:lnTo>
                        <a:pt x="365760" y="246888"/>
                      </a:lnTo>
                      <a:lnTo>
                        <a:pt x="0" y="722376"/>
                      </a:lnTo>
                      <a:lnTo>
                        <a:pt x="594360" y="1499616"/>
                      </a:lnTo>
                      <a:lnTo>
                        <a:pt x="1847088" y="1792224"/>
                      </a:lnTo>
                      <a:lnTo>
                        <a:pt x="2596896" y="1042416"/>
                      </a:lnTo>
                      <a:lnTo>
                        <a:pt x="2606040" y="338328"/>
                      </a:lnTo>
                      <a:lnTo>
                        <a:pt x="1819656" y="192024"/>
                      </a:lnTo>
                      <a:lnTo>
                        <a:pt x="1133856" y="0"/>
                      </a:lnTo>
                      <a:lnTo>
                        <a:pt x="1024128" y="4572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l-GR" sz="1800" b="1">
                    <a:solidFill>
                      <a:srgbClr val="595959"/>
                    </a:solidFill>
                  </a:endParaRPr>
                </a:p>
              </p:txBody>
            </p:sp>
            <p:grpSp>
              <p:nvGrpSpPr>
                <p:cNvPr id="220" name="Group 208"/>
                <p:cNvGrpSpPr/>
                <p:nvPr/>
              </p:nvGrpSpPr>
              <p:grpSpPr>
                <a:xfrm>
                  <a:off x="3578041" y="3247375"/>
                  <a:ext cx="1956039" cy="1676588"/>
                  <a:chOff x="3578041" y="3247375"/>
                  <a:chExt cx="1956039" cy="1676588"/>
                </a:xfrm>
              </p:grpSpPr>
              <p:sp>
                <p:nvSpPr>
                  <p:cNvPr id="222" name="Freeform 210"/>
                  <p:cNvSpPr/>
                  <p:nvPr/>
                </p:nvSpPr>
                <p:spPr>
                  <a:xfrm>
                    <a:off x="4767952" y="4779621"/>
                    <a:ext cx="120650" cy="144342"/>
                  </a:xfrm>
                  <a:custGeom>
                    <a:avLst/>
                    <a:gdLst>
                      <a:gd name="connsiteX0" fmla="*/ 128016 w 128016"/>
                      <a:gd name="connsiteY0" fmla="*/ 0 h 164592"/>
                      <a:gd name="connsiteX1" fmla="*/ 0 w 128016"/>
                      <a:gd name="connsiteY1" fmla="*/ 164592 h 164592"/>
                      <a:gd name="connsiteX2" fmla="*/ 0 w 128016"/>
                      <a:gd name="connsiteY2" fmla="*/ 164592 h 164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8016" h="164592">
                        <a:moveTo>
                          <a:pt x="128016" y="0"/>
                        </a:moveTo>
                        <a:lnTo>
                          <a:pt x="0" y="164592"/>
                        </a:lnTo>
                        <a:lnTo>
                          <a:pt x="0" y="164592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3" name="Freeform 211"/>
                  <p:cNvSpPr/>
                  <p:nvPr/>
                </p:nvSpPr>
                <p:spPr>
                  <a:xfrm>
                    <a:off x="3578041" y="4077342"/>
                    <a:ext cx="351394" cy="43025"/>
                  </a:xfrm>
                  <a:custGeom>
                    <a:avLst/>
                    <a:gdLst>
                      <a:gd name="connsiteX0" fmla="*/ 0 w 369948"/>
                      <a:gd name="connsiteY0" fmla="*/ 48965 h 48965"/>
                      <a:gd name="connsiteX1" fmla="*/ 209404 w 369948"/>
                      <a:gd name="connsiteY1" fmla="*/ 104 h 48965"/>
                      <a:gd name="connsiteX2" fmla="*/ 369948 w 369948"/>
                      <a:gd name="connsiteY2" fmla="*/ 35005 h 48965"/>
                      <a:gd name="connsiteX3" fmla="*/ 369948 w 369948"/>
                      <a:gd name="connsiteY3" fmla="*/ 35005 h 48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948" h="48965">
                        <a:moveTo>
                          <a:pt x="0" y="48965"/>
                        </a:moveTo>
                        <a:cubicBezTo>
                          <a:pt x="73873" y="25698"/>
                          <a:pt x="147746" y="2431"/>
                          <a:pt x="209404" y="104"/>
                        </a:cubicBezTo>
                        <a:cubicBezTo>
                          <a:pt x="271062" y="-2223"/>
                          <a:pt x="369948" y="35005"/>
                          <a:pt x="369948" y="35005"/>
                        </a:cubicBezTo>
                        <a:lnTo>
                          <a:pt x="369948" y="35005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4" name="Oval 212"/>
                  <p:cNvSpPr/>
                  <p:nvPr/>
                </p:nvSpPr>
                <p:spPr>
                  <a:xfrm>
                    <a:off x="3921894" y="4077342"/>
                    <a:ext cx="69374" cy="73559"/>
                  </a:xfrm>
                  <a:prstGeom prst="ellipse">
                    <a:avLst/>
                  </a:prstGeom>
                  <a:solidFill>
                    <a:srgbClr val="0000CC"/>
                  </a:solidFill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5" name="Oval 213"/>
                  <p:cNvSpPr/>
                  <p:nvPr/>
                </p:nvSpPr>
                <p:spPr>
                  <a:xfrm>
                    <a:off x="4501014" y="4504816"/>
                    <a:ext cx="69374" cy="73559"/>
                  </a:xfrm>
                  <a:prstGeom prst="ellipse">
                    <a:avLst/>
                  </a:prstGeom>
                  <a:solidFill>
                    <a:srgbClr val="0000CC"/>
                  </a:solidFill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6" name="Oval 214"/>
                  <p:cNvSpPr/>
                  <p:nvPr/>
                </p:nvSpPr>
                <p:spPr>
                  <a:xfrm>
                    <a:off x="4258206" y="3563817"/>
                    <a:ext cx="69374" cy="73559"/>
                  </a:xfrm>
                  <a:prstGeom prst="ellipse">
                    <a:avLst/>
                  </a:prstGeom>
                  <a:solidFill>
                    <a:srgbClr val="0000CC"/>
                  </a:solidFill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7" name="Oval 215"/>
                  <p:cNvSpPr/>
                  <p:nvPr/>
                </p:nvSpPr>
                <p:spPr>
                  <a:xfrm>
                    <a:off x="5037906" y="4114815"/>
                    <a:ext cx="69374" cy="72171"/>
                  </a:xfrm>
                  <a:prstGeom prst="ellipse">
                    <a:avLst/>
                  </a:prstGeom>
                  <a:solidFill>
                    <a:srgbClr val="0000CC"/>
                  </a:solidFill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8" name="Oval 216"/>
                  <p:cNvSpPr/>
                  <p:nvPr/>
                </p:nvSpPr>
                <p:spPr>
                  <a:xfrm>
                    <a:off x="5154032" y="3669298"/>
                    <a:ext cx="69374" cy="72171"/>
                  </a:xfrm>
                  <a:prstGeom prst="ellipse">
                    <a:avLst/>
                  </a:prstGeom>
                  <a:solidFill>
                    <a:srgbClr val="0000CC"/>
                  </a:solidFill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29" name="Freeform 217"/>
                  <p:cNvSpPr/>
                  <p:nvPr/>
                </p:nvSpPr>
                <p:spPr>
                  <a:xfrm>
                    <a:off x="4307974" y="3247375"/>
                    <a:ext cx="131207" cy="330321"/>
                  </a:xfrm>
                  <a:custGeom>
                    <a:avLst/>
                    <a:gdLst>
                      <a:gd name="connsiteX0" fmla="*/ 139603 w 139603"/>
                      <a:gd name="connsiteY0" fmla="*/ 0 h 376929"/>
                      <a:gd name="connsiteX1" fmla="*/ 90742 w 139603"/>
                      <a:gd name="connsiteY1" fmla="*/ 230346 h 376929"/>
                      <a:gd name="connsiteX2" fmla="*/ 90742 w 139603"/>
                      <a:gd name="connsiteY2" fmla="*/ 230346 h 376929"/>
                      <a:gd name="connsiteX3" fmla="*/ 0 w 139603"/>
                      <a:gd name="connsiteY3" fmla="*/ 376929 h 376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03" h="376929">
                        <a:moveTo>
                          <a:pt x="139603" y="0"/>
                        </a:moveTo>
                        <a:lnTo>
                          <a:pt x="90742" y="230346"/>
                        </a:lnTo>
                        <a:lnTo>
                          <a:pt x="90742" y="230346"/>
                        </a:lnTo>
                        <a:lnTo>
                          <a:pt x="0" y="376929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30" name="Freeform 218"/>
                  <p:cNvSpPr/>
                  <p:nvPr/>
                </p:nvSpPr>
                <p:spPr>
                  <a:xfrm>
                    <a:off x="5110296" y="4102324"/>
                    <a:ext cx="423784" cy="43025"/>
                  </a:xfrm>
                  <a:custGeom>
                    <a:avLst/>
                    <a:gdLst>
                      <a:gd name="connsiteX0" fmla="*/ 0 w 446730"/>
                      <a:gd name="connsiteY0" fmla="*/ 48861 h 48861"/>
                      <a:gd name="connsiteX1" fmla="*/ 209405 w 446730"/>
                      <a:gd name="connsiteY1" fmla="*/ 0 h 48861"/>
                      <a:gd name="connsiteX2" fmla="*/ 209405 w 446730"/>
                      <a:gd name="connsiteY2" fmla="*/ 0 h 48861"/>
                      <a:gd name="connsiteX3" fmla="*/ 446730 w 446730"/>
                      <a:gd name="connsiteY3" fmla="*/ 34901 h 48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6730" h="48861">
                        <a:moveTo>
                          <a:pt x="0" y="48861"/>
                        </a:moveTo>
                        <a:lnTo>
                          <a:pt x="209405" y="0"/>
                        </a:lnTo>
                        <a:lnTo>
                          <a:pt x="209405" y="0"/>
                        </a:lnTo>
                        <a:lnTo>
                          <a:pt x="446730" y="34901"/>
                        </a:lnTo>
                      </a:path>
                    </a:pathLst>
                  </a:custGeom>
                  <a:noFill/>
                  <a:ln w="12700">
                    <a:solidFill>
                      <a:srgbClr val="00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31" name="Freeform 219"/>
                  <p:cNvSpPr/>
                  <p:nvPr/>
                </p:nvSpPr>
                <p:spPr>
                  <a:xfrm>
                    <a:off x="5215865" y="3461113"/>
                    <a:ext cx="85964" cy="226229"/>
                  </a:xfrm>
                  <a:custGeom>
                    <a:avLst/>
                    <a:gdLst>
                      <a:gd name="connsiteX0" fmla="*/ 0 w 90742"/>
                      <a:gd name="connsiteY0" fmla="*/ 258265 h 258265"/>
                      <a:gd name="connsiteX1" fmla="*/ 69801 w 90742"/>
                      <a:gd name="connsiteY1" fmla="*/ 125643 h 258265"/>
                      <a:gd name="connsiteX2" fmla="*/ 69801 w 90742"/>
                      <a:gd name="connsiteY2" fmla="*/ 125643 h 258265"/>
                      <a:gd name="connsiteX3" fmla="*/ 90742 w 90742"/>
                      <a:gd name="connsiteY3" fmla="*/ 0 h 258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742" h="258265">
                        <a:moveTo>
                          <a:pt x="0" y="258265"/>
                        </a:moveTo>
                        <a:lnTo>
                          <a:pt x="69801" y="125643"/>
                        </a:lnTo>
                        <a:lnTo>
                          <a:pt x="69801" y="125643"/>
                        </a:lnTo>
                        <a:lnTo>
                          <a:pt x="90742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232" name="Freeform 220"/>
                  <p:cNvSpPr/>
                  <p:nvPr/>
                </p:nvSpPr>
                <p:spPr>
                  <a:xfrm>
                    <a:off x="4519111" y="4571435"/>
                    <a:ext cx="28655" cy="111032"/>
                  </a:xfrm>
                  <a:custGeom>
                    <a:avLst/>
                    <a:gdLst>
                      <a:gd name="connsiteX0" fmla="*/ 20941 w 29051"/>
                      <a:gd name="connsiteY0" fmla="*/ 0 h 125642"/>
                      <a:gd name="connsiteX1" fmla="*/ 27921 w 29051"/>
                      <a:gd name="connsiteY1" fmla="*/ 55841 h 125642"/>
                      <a:gd name="connsiteX2" fmla="*/ 0 w 29051"/>
                      <a:gd name="connsiteY2" fmla="*/ 125642 h 125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051" h="125642">
                        <a:moveTo>
                          <a:pt x="20941" y="0"/>
                        </a:moveTo>
                        <a:cubicBezTo>
                          <a:pt x="26176" y="17450"/>
                          <a:pt x="31411" y="34901"/>
                          <a:pt x="27921" y="55841"/>
                        </a:cubicBezTo>
                        <a:cubicBezTo>
                          <a:pt x="24431" y="76781"/>
                          <a:pt x="12215" y="101211"/>
                          <a:pt x="0" y="12564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</p:grpSp>
            <p:sp>
              <p:nvSpPr>
                <p:cNvPr id="221" name="TextBox 411"/>
                <p:cNvSpPr txBox="1">
                  <a:spLocks noChangeArrowheads="1"/>
                </p:cNvSpPr>
                <p:nvPr/>
              </p:nvSpPr>
              <p:spPr bwMode="auto">
                <a:xfrm>
                  <a:off x="4583840" y="3100414"/>
                  <a:ext cx="1048684" cy="328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:r>
                    <a:rPr lang="el-GR" altLang="el-GR" sz="1000" b="1" dirty="0">
                      <a:solidFill>
                        <a:srgbClr val="0000FF"/>
                      </a:solidFill>
                    </a:rPr>
                    <a:t>ΚΕΝΤΡΟ </a:t>
                  </a:r>
                  <a:r>
                    <a:rPr lang="en-US" altLang="el-GR" sz="1000" b="1" dirty="0">
                      <a:solidFill>
                        <a:srgbClr val="0000FF"/>
                      </a:solidFill>
                    </a:rPr>
                    <a:t>4bar</a:t>
                  </a:r>
                  <a:endParaRPr lang="el-GR" altLang="el-GR" sz="10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216" name="Freeform 204"/>
            <p:cNvSpPr/>
            <p:nvPr/>
          </p:nvSpPr>
          <p:spPr>
            <a:xfrm>
              <a:off x="3207043" y="3838622"/>
              <a:ext cx="176451" cy="172100"/>
            </a:xfrm>
            <a:custGeom>
              <a:avLst/>
              <a:gdLst>
                <a:gd name="connsiteX0" fmla="*/ 0 w 210312"/>
                <a:gd name="connsiteY0" fmla="*/ 18288 h 18288"/>
                <a:gd name="connsiteX1" fmla="*/ 210312 w 210312"/>
                <a:gd name="connsiteY1" fmla="*/ 0 h 18288"/>
                <a:gd name="connsiteX2" fmla="*/ 210312 w 210312"/>
                <a:gd name="connsiteY2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" h="18288">
                  <a:moveTo>
                    <a:pt x="0" y="18288"/>
                  </a:moveTo>
                  <a:lnTo>
                    <a:pt x="210312" y="0"/>
                  </a:lnTo>
                  <a:lnTo>
                    <a:pt x="21031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1">
                <a:solidFill>
                  <a:srgbClr val="595959"/>
                </a:solidFill>
              </a:endParaRPr>
            </a:p>
          </p:txBody>
        </p:sp>
      </p:grpSp>
      <p:cxnSp>
        <p:nvCxnSpPr>
          <p:cNvPr id="233" name="Straight Connector 221"/>
          <p:cNvCxnSpPr>
            <a:stCxn id="282" idx="13"/>
            <a:endCxn id="282" idx="13"/>
          </p:cNvCxnSpPr>
          <p:nvPr/>
        </p:nvCxnSpPr>
        <p:spPr>
          <a:xfrm>
            <a:off x="2890417" y="5151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 356"/>
          <p:cNvGrpSpPr>
            <a:grpSpLocks/>
          </p:cNvGrpSpPr>
          <p:nvPr/>
        </p:nvGrpSpPr>
        <p:grpSpPr bwMode="auto">
          <a:xfrm>
            <a:off x="183334" y="4663883"/>
            <a:ext cx="1430819" cy="1223911"/>
            <a:chOff x="268947" y="5015993"/>
            <a:chExt cx="1503124" cy="1867235"/>
          </a:xfrm>
        </p:grpSpPr>
        <p:grpSp>
          <p:nvGrpSpPr>
            <p:cNvPr id="240" name="Group 1143"/>
            <p:cNvGrpSpPr>
              <a:grpSpLocks/>
            </p:cNvGrpSpPr>
            <p:nvPr/>
          </p:nvGrpSpPr>
          <p:grpSpPr bwMode="auto">
            <a:xfrm>
              <a:off x="286294" y="6070523"/>
              <a:ext cx="1485777" cy="812705"/>
              <a:chOff x="340950" y="4761823"/>
              <a:chExt cx="1485777" cy="812705"/>
            </a:xfrm>
          </p:grpSpPr>
          <p:pic>
            <p:nvPicPr>
              <p:cNvPr id="251" name="Picture 2" descr="C:\Program Files (x86)\Microsoft Office\MEDIA\OFFICE12\Bullets\BD14514_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55" y="4833122"/>
                <a:ext cx="91440" cy="9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4" descr="C:\Program Files (x86)\Microsoft Office\MEDIA\OFFICE12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950" y="5038842"/>
                <a:ext cx="142875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3" name="Oval 241"/>
              <p:cNvSpPr/>
              <p:nvPr/>
            </p:nvSpPr>
            <p:spPr>
              <a:xfrm>
                <a:off x="375898" y="5316008"/>
                <a:ext cx="72879" cy="84168"/>
              </a:xfrm>
              <a:prstGeom prst="ellipse">
                <a:avLst/>
              </a:prstGeom>
              <a:solidFill>
                <a:srgbClr val="0000CC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54" name="TextBox 416"/>
              <p:cNvSpPr txBox="1">
                <a:spLocks noChangeArrowheads="1"/>
              </p:cNvSpPr>
              <p:nvPr/>
            </p:nvSpPr>
            <p:spPr bwMode="auto">
              <a:xfrm>
                <a:off x="421925" y="4761823"/>
                <a:ext cx="1404802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900" b="1" dirty="0">
                    <a:solidFill>
                      <a:srgbClr val="595959"/>
                    </a:solidFill>
                  </a:rPr>
                  <a:t> </a:t>
                </a:r>
                <a:r>
                  <a:rPr lang="en-US" altLang="el-GR" sz="900" b="1" dirty="0" err="1">
                    <a:solidFill>
                      <a:srgbClr val="595959"/>
                    </a:solidFill>
                  </a:rPr>
                  <a:t>CityGate</a:t>
                </a:r>
                <a:r>
                  <a:rPr lang="en-US" altLang="el-GR" sz="900" b="1" dirty="0">
                    <a:solidFill>
                      <a:srgbClr val="595959"/>
                    </a:solidFill>
                  </a:rPr>
                  <a:t> 70/19bar </a:t>
                </a:r>
                <a:endParaRPr lang="el-GR" altLang="el-GR" sz="900" b="1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55" name="TextBox 417"/>
              <p:cNvSpPr txBox="1">
                <a:spLocks noChangeArrowheads="1"/>
              </p:cNvSpPr>
              <p:nvPr/>
            </p:nvSpPr>
            <p:spPr bwMode="auto">
              <a:xfrm>
                <a:off x="448777" y="4978217"/>
                <a:ext cx="928226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l-GR" sz="900" b="1" dirty="0">
                    <a:solidFill>
                      <a:srgbClr val="595959"/>
                    </a:solidFill>
                  </a:rPr>
                  <a:t>MR 19/4bar</a:t>
                </a:r>
                <a:endParaRPr lang="el-GR" altLang="el-GR" sz="900" b="1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56" name="TextBox 418"/>
              <p:cNvSpPr txBox="1">
                <a:spLocks noChangeArrowheads="1"/>
              </p:cNvSpPr>
              <p:nvPr/>
            </p:nvSpPr>
            <p:spPr bwMode="auto">
              <a:xfrm>
                <a:off x="432438" y="5222364"/>
                <a:ext cx="1121887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l-GR" sz="900" b="1" dirty="0">
                    <a:solidFill>
                      <a:srgbClr val="595959"/>
                    </a:solidFill>
                  </a:rPr>
                  <a:t>MR 4/0.025bar</a:t>
                </a:r>
                <a:endParaRPr lang="el-GR" altLang="el-GR" sz="900" b="1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241" name="Group 1147"/>
            <p:cNvGrpSpPr>
              <a:grpSpLocks/>
            </p:cNvGrpSpPr>
            <p:nvPr/>
          </p:nvGrpSpPr>
          <p:grpSpPr bwMode="auto">
            <a:xfrm>
              <a:off x="268947" y="5015993"/>
              <a:ext cx="1088414" cy="1094083"/>
              <a:chOff x="274721" y="4804397"/>
              <a:chExt cx="1088414" cy="1094083"/>
            </a:xfrm>
          </p:grpSpPr>
          <p:cxnSp>
            <p:nvCxnSpPr>
              <p:cNvPr id="242" name="Straight Connector 230"/>
              <p:cNvCxnSpPr/>
              <p:nvPr/>
            </p:nvCxnSpPr>
            <p:spPr>
              <a:xfrm>
                <a:off x="327016" y="5660367"/>
                <a:ext cx="307361" cy="0"/>
              </a:xfrm>
              <a:prstGeom prst="line">
                <a:avLst/>
              </a:prstGeom>
              <a:ln w="12700">
                <a:solidFill>
                  <a:srgbClr val="D2A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31"/>
              <p:cNvCxnSpPr/>
              <p:nvPr/>
            </p:nvCxnSpPr>
            <p:spPr>
              <a:xfrm>
                <a:off x="325432" y="5488855"/>
                <a:ext cx="307361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32"/>
              <p:cNvCxnSpPr/>
              <p:nvPr/>
            </p:nvCxnSpPr>
            <p:spPr>
              <a:xfrm>
                <a:off x="336522" y="5331637"/>
                <a:ext cx="307361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33"/>
              <p:cNvCxnSpPr/>
              <p:nvPr/>
            </p:nvCxnSpPr>
            <p:spPr>
              <a:xfrm>
                <a:off x="334938" y="5160125"/>
                <a:ext cx="30736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426"/>
              <p:cNvSpPr txBox="1">
                <a:spLocks noChangeArrowheads="1"/>
              </p:cNvSpPr>
              <p:nvPr/>
            </p:nvSpPr>
            <p:spPr bwMode="auto">
              <a:xfrm>
                <a:off x="673582" y="5049084"/>
                <a:ext cx="584688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l-GR" sz="900" b="1">
                    <a:solidFill>
                      <a:srgbClr val="595959"/>
                    </a:solidFill>
                  </a:rPr>
                  <a:t>70 bar</a:t>
                </a:r>
                <a:endParaRPr lang="el-GR" altLang="el-GR" sz="9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47" name="TextBox 427"/>
              <p:cNvSpPr txBox="1">
                <a:spLocks noChangeArrowheads="1"/>
              </p:cNvSpPr>
              <p:nvPr/>
            </p:nvSpPr>
            <p:spPr bwMode="auto">
              <a:xfrm>
                <a:off x="665657" y="5206353"/>
                <a:ext cx="584688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l-GR" sz="900" b="1">
                    <a:solidFill>
                      <a:srgbClr val="595959"/>
                    </a:solidFill>
                  </a:rPr>
                  <a:t>19 bar</a:t>
                </a:r>
                <a:endParaRPr lang="el-GR" altLang="el-GR" sz="9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48" name="TextBox 428"/>
              <p:cNvSpPr txBox="1">
                <a:spLocks noChangeArrowheads="1"/>
              </p:cNvSpPr>
              <p:nvPr/>
            </p:nvSpPr>
            <p:spPr bwMode="auto">
              <a:xfrm>
                <a:off x="658422" y="5377924"/>
                <a:ext cx="561112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l-GR" sz="900" b="1">
                    <a:solidFill>
                      <a:srgbClr val="595959"/>
                    </a:solidFill>
                    <a:latin typeface="Calibri" pitchFamily="34" charset="0"/>
                  </a:rPr>
                  <a:t>  </a:t>
                </a:r>
                <a:r>
                  <a:rPr lang="en-US" altLang="el-GR" sz="900" b="1">
                    <a:solidFill>
                      <a:srgbClr val="595959"/>
                    </a:solidFill>
                  </a:rPr>
                  <a:t>4 bar</a:t>
                </a:r>
                <a:endParaRPr lang="el-GR" altLang="el-GR" sz="9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49" name="TextBox 429"/>
              <p:cNvSpPr txBox="1">
                <a:spLocks noChangeArrowheads="1"/>
              </p:cNvSpPr>
              <p:nvPr/>
            </p:nvSpPr>
            <p:spPr bwMode="auto">
              <a:xfrm>
                <a:off x="662250" y="5546316"/>
                <a:ext cx="700885" cy="35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l-GR" sz="900" b="1">
                    <a:solidFill>
                      <a:srgbClr val="595959"/>
                    </a:solidFill>
                  </a:rPr>
                  <a:t>25 mbar</a:t>
                </a:r>
                <a:endParaRPr lang="el-GR" altLang="el-GR" sz="9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50" name="TextBox 1146"/>
              <p:cNvSpPr txBox="1">
                <a:spLocks noChangeArrowheads="1"/>
              </p:cNvSpPr>
              <p:nvPr/>
            </p:nvSpPr>
            <p:spPr bwMode="auto">
              <a:xfrm>
                <a:off x="274721" y="4804397"/>
                <a:ext cx="726145" cy="37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dirty="0">
                    <a:solidFill>
                      <a:srgbClr val="595959"/>
                    </a:solidFill>
                  </a:rPr>
                  <a:t>Δ</a:t>
                </a:r>
                <a:r>
                  <a:rPr lang="en-US" altLang="el-GR" sz="1000" b="1" dirty="0">
                    <a:solidFill>
                      <a:srgbClr val="595959"/>
                    </a:solidFill>
                  </a:rPr>
                  <a:t>IKTYO</a:t>
                </a:r>
                <a:endParaRPr lang="el-GR" altLang="el-GR" sz="1000" b="1" dirty="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57" name="Group 245"/>
          <p:cNvGrpSpPr/>
          <p:nvPr/>
        </p:nvGrpSpPr>
        <p:grpSpPr>
          <a:xfrm>
            <a:off x="450569" y="1910420"/>
            <a:ext cx="8420633" cy="3560944"/>
            <a:chOff x="489679" y="1171916"/>
            <a:chExt cx="8420633" cy="4747924"/>
          </a:xfrm>
        </p:grpSpPr>
        <p:cxnSp>
          <p:nvCxnSpPr>
            <p:cNvPr id="258" name="Straight Arrow Connector 246"/>
            <p:cNvCxnSpPr/>
            <p:nvPr/>
          </p:nvCxnSpPr>
          <p:spPr>
            <a:xfrm>
              <a:off x="683950" y="1556909"/>
              <a:ext cx="155336" cy="2151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459"/>
            <p:cNvSpPr txBox="1">
              <a:spLocks noChangeArrowheads="1"/>
            </p:cNvSpPr>
            <p:nvPr/>
          </p:nvSpPr>
          <p:spPr bwMode="auto">
            <a:xfrm>
              <a:off x="489679" y="1314027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19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19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l-GR" sz="1200" b="1" dirty="0">
                  <a:solidFill>
                    <a:srgbClr val="595959"/>
                  </a:solidFill>
                </a:rPr>
                <a:t>NG</a:t>
              </a:r>
              <a:endParaRPr lang="el-GR" altLang="el-GR" sz="1200" b="1" dirty="0">
                <a:solidFill>
                  <a:srgbClr val="595959"/>
                </a:solidFill>
              </a:endParaRPr>
            </a:p>
          </p:txBody>
        </p:sp>
        <p:grpSp>
          <p:nvGrpSpPr>
            <p:cNvPr id="260" name="Group 248"/>
            <p:cNvGrpSpPr/>
            <p:nvPr/>
          </p:nvGrpSpPr>
          <p:grpSpPr>
            <a:xfrm>
              <a:off x="578381" y="1171916"/>
              <a:ext cx="8331931" cy="4747924"/>
              <a:chOff x="578381" y="1171916"/>
              <a:chExt cx="8331931" cy="4747924"/>
            </a:xfrm>
          </p:grpSpPr>
          <p:grpSp>
            <p:nvGrpSpPr>
              <p:cNvPr id="261" name="Group 26"/>
              <p:cNvGrpSpPr>
                <a:grpSpLocks/>
              </p:cNvGrpSpPr>
              <p:nvPr/>
            </p:nvGrpSpPr>
            <p:grpSpPr bwMode="auto">
              <a:xfrm>
                <a:off x="578381" y="1171916"/>
                <a:ext cx="8246428" cy="4414077"/>
                <a:chOff x="263047" y="38822"/>
                <a:chExt cx="8680537" cy="5309792"/>
              </a:xfrm>
            </p:grpSpPr>
            <p:sp>
              <p:nvSpPr>
                <p:cNvPr id="264" name="Freeform 252"/>
                <p:cNvSpPr/>
                <p:nvPr/>
              </p:nvSpPr>
              <p:spPr>
                <a:xfrm>
                  <a:off x="1115543" y="393419"/>
                  <a:ext cx="7828041" cy="4955195"/>
                </a:xfrm>
                <a:custGeom>
                  <a:avLst/>
                  <a:gdLst>
                    <a:gd name="connsiteX0" fmla="*/ 224724 w 7828023"/>
                    <a:gd name="connsiteY0" fmla="*/ 3401967 h 4955195"/>
                    <a:gd name="connsiteX1" fmla="*/ 324932 w 7828023"/>
                    <a:gd name="connsiteY1" fmla="*/ 2850822 h 4955195"/>
                    <a:gd name="connsiteX2" fmla="*/ 324932 w 7828023"/>
                    <a:gd name="connsiteY2" fmla="*/ 2049156 h 4955195"/>
                    <a:gd name="connsiteX3" fmla="*/ 237250 w 7828023"/>
                    <a:gd name="connsiteY3" fmla="*/ 1786110 h 4955195"/>
                    <a:gd name="connsiteX4" fmla="*/ 11781 w 7828023"/>
                    <a:gd name="connsiteY4" fmla="*/ 1385277 h 4955195"/>
                    <a:gd name="connsiteX5" fmla="*/ 86938 w 7828023"/>
                    <a:gd name="connsiteY5" fmla="*/ 1059600 h 4955195"/>
                    <a:gd name="connsiteX6" fmla="*/ 550401 w 7828023"/>
                    <a:gd name="connsiteY6" fmla="*/ 721397 h 4955195"/>
                    <a:gd name="connsiteX7" fmla="*/ 1339540 w 7828023"/>
                    <a:gd name="connsiteY7" fmla="*/ 370669 h 4955195"/>
                    <a:gd name="connsiteX8" fmla="*/ 3594225 w 7828023"/>
                    <a:gd name="connsiteY8" fmla="*/ 7414 h 4955195"/>
                    <a:gd name="connsiteX9" fmla="*/ 6375003 w 7828023"/>
                    <a:gd name="connsiteY9" fmla="*/ 721397 h 4955195"/>
                    <a:gd name="connsiteX10" fmla="*/ 7001305 w 7828023"/>
                    <a:gd name="connsiteY10" fmla="*/ 1723480 h 4955195"/>
                    <a:gd name="connsiteX11" fmla="*/ 6901097 w 7828023"/>
                    <a:gd name="connsiteY11" fmla="*/ 2612828 h 4955195"/>
                    <a:gd name="connsiteX12" fmla="*/ 7001305 w 7828023"/>
                    <a:gd name="connsiteY12" fmla="*/ 3376915 h 4955195"/>
                    <a:gd name="connsiteX13" fmla="*/ 7101513 w 7828023"/>
                    <a:gd name="connsiteY13" fmla="*/ 3765222 h 4955195"/>
                    <a:gd name="connsiteX14" fmla="*/ 7389612 w 7828023"/>
                    <a:gd name="connsiteY14" fmla="*/ 4504258 h 4955195"/>
                    <a:gd name="connsiteX15" fmla="*/ 7828023 w 7828023"/>
                    <a:gd name="connsiteY15" fmla="*/ 4955195 h 495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828023" h="4955195">
                      <a:moveTo>
                        <a:pt x="224724" y="3401967"/>
                      </a:moveTo>
                      <a:cubicBezTo>
                        <a:pt x="266477" y="3239128"/>
                        <a:pt x="308231" y="3076290"/>
                        <a:pt x="324932" y="2850822"/>
                      </a:cubicBezTo>
                      <a:cubicBezTo>
                        <a:pt x="341633" y="2625354"/>
                        <a:pt x="339546" y="2226608"/>
                        <a:pt x="324932" y="2049156"/>
                      </a:cubicBezTo>
                      <a:cubicBezTo>
                        <a:pt x="310318" y="1871704"/>
                        <a:pt x="289442" y="1896756"/>
                        <a:pt x="237250" y="1786110"/>
                      </a:cubicBezTo>
                      <a:cubicBezTo>
                        <a:pt x="185058" y="1675463"/>
                        <a:pt x="36833" y="1506362"/>
                        <a:pt x="11781" y="1385277"/>
                      </a:cubicBezTo>
                      <a:cubicBezTo>
                        <a:pt x="-13271" y="1264192"/>
                        <a:pt x="-2832" y="1170247"/>
                        <a:pt x="86938" y="1059600"/>
                      </a:cubicBezTo>
                      <a:cubicBezTo>
                        <a:pt x="176708" y="948953"/>
                        <a:pt x="341634" y="836219"/>
                        <a:pt x="550401" y="721397"/>
                      </a:cubicBezTo>
                      <a:cubicBezTo>
                        <a:pt x="759168" y="606575"/>
                        <a:pt x="832236" y="489666"/>
                        <a:pt x="1339540" y="370669"/>
                      </a:cubicBezTo>
                      <a:cubicBezTo>
                        <a:pt x="1846844" y="251672"/>
                        <a:pt x="2754981" y="-51041"/>
                        <a:pt x="3594225" y="7414"/>
                      </a:cubicBezTo>
                      <a:cubicBezTo>
                        <a:pt x="4433469" y="65869"/>
                        <a:pt x="5807156" y="435386"/>
                        <a:pt x="6375003" y="721397"/>
                      </a:cubicBezTo>
                      <a:cubicBezTo>
                        <a:pt x="6942850" y="1007408"/>
                        <a:pt x="6913623" y="1408242"/>
                        <a:pt x="7001305" y="1723480"/>
                      </a:cubicBezTo>
                      <a:cubicBezTo>
                        <a:pt x="7088987" y="2038718"/>
                        <a:pt x="6901097" y="2337256"/>
                        <a:pt x="6901097" y="2612828"/>
                      </a:cubicBezTo>
                      <a:cubicBezTo>
                        <a:pt x="6901097" y="2888400"/>
                        <a:pt x="6967902" y="3184849"/>
                        <a:pt x="7001305" y="3376915"/>
                      </a:cubicBezTo>
                      <a:cubicBezTo>
                        <a:pt x="7034708" y="3568981"/>
                        <a:pt x="7036795" y="3577332"/>
                        <a:pt x="7101513" y="3765222"/>
                      </a:cubicBezTo>
                      <a:cubicBezTo>
                        <a:pt x="7166231" y="3953112"/>
                        <a:pt x="7268527" y="4305929"/>
                        <a:pt x="7389612" y="4504258"/>
                      </a:cubicBezTo>
                      <a:cubicBezTo>
                        <a:pt x="7510697" y="4702587"/>
                        <a:pt x="7669360" y="4828891"/>
                        <a:pt x="7828023" y="4955195"/>
                      </a:cubicBez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l-GR" sz="1800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265" name="Freeform 253"/>
                <p:cNvSpPr/>
                <p:nvPr/>
              </p:nvSpPr>
              <p:spPr>
                <a:xfrm>
                  <a:off x="263047" y="500270"/>
                  <a:ext cx="965210" cy="928264"/>
                </a:xfrm>
                <a:custGeom>
                  <a:avLst/>
                  <a:gdLst>
                    <a:gd name="connsiteX0" fmla="*/ 964504 w 964504"/>
                    <a:gd name="connsiteY0" fmla="*/ 914400 h 927860"/>
                    <a:gd name="connsiteX1" fmla="*/ 513567 w 964504"/>
                    <a:gd name="connsiteY1" fmla="*/ 801666 h 927860"/>
                    <a:gd name="connsiteX2" fmla="*/ 0 w 964504"/>
                    <a:gd name="connsiteY2" fmla="*/ 0 h 927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4504" h="927860">
                      <a:moveTo>
                        <a:pt x="964504" y="914400"/>
                      </a:moveTo>
                      <a:cubicBezTo>
                        <a:pt x="819411" y="934233"/>
                        <a:pt x="674318" y="954066"/>
                        <a:pt x="513567" y="801666"/>
                      </a:cubicBezTo>
                      <a:cubicBezTo>
                        <a:pt x="352816" y="649266"/>
                        <a:pt x="176408" y="324633"/>
                        <a:pt x="0" y="0"/>
                      </a:cubicBez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l-GR" sz="1800" b="1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26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35777" y="38822"/>
                  <a:ext cx="1373871" cy="394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eaLnBrk="0" hangingPunct="0">
                    <a:defRPr sz="19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:r>
                    <a:rPr lang="el-GR" altLang="el-GR" sz="1000" b="1" dirty="0">
                      <a:solidFill>
                        <a:srgbClr val="595959"/>
                      </a:solidFill>
                    </a:rPr>
                    <a:t>ΔΕΣΦΑ ΥΠ</a:t>
                  </a:r>
                  <a:r>
                    <a:rPr lang="en-US" altLang="el-GR" sz="1000" b="1" dirty="0">
                      <a:solidFill>
                        <a:srgbClr val="595959"/>
                      </a:solidFill>
                    </a:rPr>
                    <a:t> 70 bar</a:t>
                  </a:r>
                  <a:endParaRPr lang="el-GR" altLang="el-GR" sz="1000" b="1" dirty="0">
                    <a:solidFill>
                      <a:srgbClr val="595959"/>
                    </a:solidFill>
                  </a:endParaRPr>
                </a:p>
              </p:txBody>
            </p:sp>
          </p:grpSp>
          <p:cxnSp>
            <p:nvCxnSpPr>
              <p:cNvPr id="262" name="Straight Arrow Connector 250"/>
              <p:cNvCxnSpPr/>
              <p:nvPr/>
            </p:nvCxnSpPr>
            <p:spPr>
              <a:xfrm>
                <a:off x="8503577" y="5487451"/>
                <a:ext cx="279004" cy="1873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TextBox 462"/>
              <p:cNvSpPr txBox="1">
                <a:spLocks noChangeArrowheads="1"/>
              </p:cNvSpPr>
              <p:nvPr/>
            </p:nvSpPr>
            <p:spPr bwMode="auto">
              <a:xfrm>
                <a:off x="8217494" y="5591545"/>
                <a:ext cx="692818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i="1" dirty="0">
                    <a:solidFill>
                      <a:srgbClr val="595959"/>
                    </a:solidFill>
                  </a:rPr>
                  <a:t>ΛΑΥΡΙΟ</a:t>
                </a:r>
              </a:p>
            </p:txBody>
          </p:sp>
        </p:grpSp>
      </p:grpSp>
      <p:grpSp>
        <p:nvGrpSpPr>
          <p:cNvPr id="267" name="Group 255"/>
          <p:cNvGrpSpPr/>
          <p:nvPr/>
        </p:nvGrpSpPr>
        <p:grpSpPr>
          <a:xfrm>
            <a:off x="1530088" y="2108594"/>
            <a:ext cx="6302454" cy="3909724"/>
            <a:chOff x="1569219" y="1436162"/>
            <a:chExt cx="6302454" cy="5212965"/>
          </a:xfrm>
        </p:grpSpPr>
        <p:sp>
          <p:nvSpPr>
            <p:cNvPr id="268" name="Freeform 256"/>
            <p:cNvSpPr/>
            <p:nvPr/>
          </p:nvSpPr>
          <p:spPr>
            <a:xfrm>
              <a:off x="2066900" y="2066270"/>
              <a:ext cx="81439" cy="24982"/>
            </a:xfrm>
            <a:custGeom>
              <a:avLst/>
              <a:gdLst>
                <a:gd name="connsiteX0" fmla="*/ 0 w 85725"/>
                <a:gd name="connsiteY0" fmla="*/ 0 h 28575"/>
                <a:gd name="connsiteX1" fmla="*/ 85725 w 85725"/>
                <a:gd name="connsiteY1" fmla="*/ 28575 h 28575"/>
                <a:gd name="connsiteX2" fmla="*/ 85725 w 85725"/>
                <a:gd name="connsiteY2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0" y="0"/>
                  </a:moveTo>
                  <a:lnTo>
                    <a:pt x="85725" y="28575"/>
                  </a:lnTo>
                  <a:lnTo>
                    <a:pt x="85725" y="28575"/>
                  </a:ln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1">
                <a:solidFill>
                  <a:srgbClr val="595959"/>
                </a:solidFill>
              </a:endParaRPr>
            </a:p>
          </p:txBody>
        </p:sp>
        <p:grpSp>
          <p:nvGrpSpPr>
            <p:cNvPr id="269" name="Group 257"/>
            <p:cNvGrpSpPr/>
            <p:nvPr/>
          </p:nvGrpSpPr>
          <p:grpSpPr>
            <a:xfrm>
              <a:off x="1569219" y="1436162"/>
              <a:ext cx="6302454" cy="5212965"/>
              <a:chOff x="1569219" y="1436162"/>
              <a:chExt cx="6302454" cy="5212965"/>
            </a:xfrm>
          </p:grpSpPr>
          <p:grpSp>
            <p:nvGrpSpPr>
              <p:cNvPr id="270" name="Group 258"/>
              <p:cNvGrpSpPr/>
              <p:nvPr/>
            </p:nvGrpSpPr>
            <p:grpSpPr>
              <a:xfrm>
                <a:off x="1887434" y="1436162"/>
                <a:ext cx="5984239" cy="5212965"/>
                <a:chOff x="1887434" y="1436162"/>
                <a:chExt cx="5984239" cy="5212965"/>
              </a:xfrm>
            </p:grpSpPr>
            <p:grpSp>
              <p:nvGrpSpPr>
                <p:cNvPr id="275" name="Group 263"/>
                <p:cNvGrpSpPr/>
                <p:nvPr/>
              </p:nvGrpSpPr>
              <p:grpSpPr>
                <a:xfrm>
                  <a:off x="1887434" y="1436162"/>
                  <a:ext cx="5984239" cy="5212965"/>
                  <a:chOff x="1887434" y="1436162"/>
                  <a:chExt cx="5984239" cy="5212965"/>
                </a:xfrm>
              </p:grpSpPr>
              <p:grpSp>
                <p:nvGrpSpPr>
                  <p:cNvPr id="277" name="Group 265"/>
                  <p:cNvGrpSpPr/>
                  <p:nvPr/>
                </p:nvGrpSpPr>
                <p:grpSpPr>
                  <a:xfrm>
                    <a:off x="1887434" y="1436162"/>
                    <a:ext cx="5984239" cy="5212965"/>
                    <a:chOff x="1887434" y="1436162"/>
                    <a:chExt cx="5984239" cy="5212965"/>
                  </a:xfrm>
                </p:grpSpPr>
                <p:grpSp>
                  <p:nvGrpSpPr>
                    <p:cNvPr id="279" name="Group 267"/>
                    <p:cNvGrpSpPr/>
                    <p:nvPr/>
                  </p:nvGrpSpPr>
                  <p:grpSpPr>
                    <a:xfrm>
                      <a:off x="1887434" y="1977444"/>
                      <a:ext cx="5984239" cy="4671683"/>
                      <a:chOff x="1887434" y="1977444"/>
                      <a:chExt cx="5984239" cy="4671683"/>
                    </a:xfrm>
                  </p:grpSpPr>
                  <p:sp>
                    <p:nvSpPr>
                      <p:cNvPr id="282" name="Freeform 270"/>
                      <p:cNvSpPr/>
                      <p:nvPr/>
                    </p:nvSpPr>
                    <p:spPr>
                      <a:xfrm>
                        <a:off x="1887434" y="1977444"/>
                        <a:ext cx="5871130" cy="3881965"/>
                      </a:xfrm>
                      <a:custGeom>
                        <a:avLst/>
                        <a:gdLst>
                          <a:gd name="connsiteX0" fmla="*/ 293538 w 6589361"/>
                          <a:gd name="connsiteY0" fmla="*/ 143070 h 5014132"/>
                          <a:gd name="connsiteX1" fmla="*/ 1110661 w 6589361"/>
                          <a:gd name="connsiteY1" fmla="*/ 493265 h 5014132"/>
                          <a:gd name="connsiteX2" fmla="*/ 2705998 w 6589361"/>
                          <a:gd name="connsiteY2" fmla="*/ 6882 h 5014132"/>
                          <a:gd name="connsiteX3" fmla="*/ 4408338 w 6589361"/>
                          <a:gd name="connsiteY3" fmla="*/ 250074 h 5014132"/>
                          <a:gd name="connsiteX4" fmla="*/ 5916125 w 6589361"/>
                          <a:gd name="connsiteY4" fmla="*/ 833733 h 5014132"/>
                          <a:gd name="connsiteX5" fmla="*/ 6548423 w 6589361"/>
                          <a:gd name="connsiteY5" fmla="*/ 1563308 h 5014132"/>
                          <a:gd name="connsiteX6" fmla="*/ 6490057 w 6589361"/>
                          <a:gd name="connsiteY6" fmla="*/ 2234516 h 5014132"/>
                          <a:gd name="connsiteX7" fmla="*/ 6188500 w 6589361"/>
                          <a:gd name="connsiteY7" fmla="*/ 2730627 h 5014132"/>
                          <a:gd name="connsiteX8" fmla="*/ 6100951 w 6589361"/>
                          <a:gd name="connsiteY8" fmla="*/ 3158644 h 5014132"/>
                          <a:gd name="connsiteX9" fmla="*/ 6538695 w 6589361"/>
                          <a:gd name="connsiteY9" fmla="*/ 3693665 h 5014132"/>
                          <a:gd name="connsiteX10" fmla="*/ 4953087 w 6589361"/>
                          <a:gd name="connsiteY10" fmla="*/ 4812346 h 5014132"/>
                          <a:gd name="connsiteX11" fmla="*/ 3776040 w 6589361"/>
                          <a:gd name="connsiteY11" fmla="*/ 4977716 h 5014132"/>
                          <a:gd name="connsiteX12" fmla="*/ 2676815 w 6589361"/>
                          <a:gd name="connsiteY12" fmla="*/ 4384329 h 5014132"/>
                          <a:gd name="connsiteX13" fmla="*/ 1169027 w 6589361"/>
                          <a:gd name="connsiteY13" fmla="*/ 4539972 h 5014132"/>
                          <a:gd name="connsiteX14" fmla="*/ 381087 w 6589361"/>
                          <a:gd name="connsiteY14" fmla="*/ 3829853 h 5014132"/>
                          <a:gd name="connsiteX15" fmla="*/ 1708 w 6589361"/>
                          <a:gd name="connsiteY15" fmla="*/ 3129461 h 5014132"/>
                          <a:gd name="connsiteX16" fmla="*/ 517274 w 6589361"/>
                          <a:gd name="connsiteY16" fmla="*/ 1942687 h 5014132"/>
                          <a:gd name="connsiteX17" fmla="*/ 634006 w 6589361"/>
                          <a:gd name="connsiteY17" fmla="*/ 1466031 h 5014132"/>
                          <a:gd name="connsiteX18" fmla="*/ 478364 w 6589361"/>
                          <a:gd name="connsiteY18" fmla="*/ 785095 h 5014132"/>
                          <a:gd name="connsiteX19" fmla="*/ 361632 w 6589361"/>
                          <a:gd name="connsiteY19" fmla="*/ 532176 h 5014132"/>
                          <a:gd name="connsiteX20" fmla="*/ 89257 w 6589361"/>
                          <a:gd name="connsiteY20" fmla="*/ 16610 h 50141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6589361" h="5014132">
                            <a:moveTo>
                              <a:pt x="293538" y="143070"/>
                            </a:moveTo>
                            <a:cubicBezTo>
                              <a:pt x="501061" y="329516"/>
                              <a:pt x="708584" y="515963"/>
                              <a:pt x="1110661" y="493265"/>
                            </a:cubicBezTo>
                            <a:cubicBezTo>
                              <a:pt x="1512738" y="470567"/>
                              <a:pt x="2156385" y="47414"/>
                              <a:pt x="2705998" y="6882"/>
                            </a:cubicBezTo>
                            <a:cubicBezTo>
                              <a:pt x="3255611" y="-33650"/>
                              <a:pt x="3873317" y="112265"/>
                              <a:pt x="4408338" y="250074"/>
                            </a:cubicBezTo>
                            <a:cubicBezTo>
                              <a:pt x="4943359" y="387883"/>
                              <a:pt x="5559444" y="614861"/>
                              <a:pt x="5916125" y="833733"/>
                            </a:cubicBezTo>
                            <a:cubicBezTo>
                              <a:pt x="6272806" y="1052605"/>
                              <a:pt x="6452768" y="1329844"/>
                              <a:pt x="6548423" y="1563308"/>
                            </a:cubicBezTo>
                            <a:cubicBezTo>
                              <a:pt x="6644078" y="1796772"/>
                              <a:pt x="6550044" y="2039963"/>
                              <a:pt x="6490057" y="2234516"/>
                            </a:cubicBezTo>
                            <a:cubicBezTo>
                              <a:pt x="6430070" y="2429069"/>
                              <a:pt x="6253351" y="2576606"/>
                              <a:pt x="6188500" y="2730627"/>
                            </a:cubicBezTo>
                            <a:cubicBezTo>
                              <a:pt x="6123649" y="2884648"/>
                              <a:pt x="6042585" y="2998138"/>
                              <a:pt x="6100951" y="3158644"/>
                            </a:cubicBezTo>
                            <a:cubicBezTo>
                              <a:pt x="6159317" y="3319150"/>
                              <a:pt x="6730006" y="3418048"/>
                              <a:pt x="6538695" y="3693665"/>
                            </a:cubicBezTo>
                            <a:cubicBezTo>
                              <a:pt x="6347384" y="3969282"/>
                              <a:pt x="5413530" y="4598338"/>
                              <a:pt x="4953087" y="4812346"/>
                            </a:cubicBezTo>
                            <a:cubicBezTo>
                              <a:pt x="4492645" y="5026355"/>
                              <a:pt x="4155419" y="5049052"/>
                              <a:pt x="3776040" y="4977716"/>
                            </a:cubicBezTo>
                            <a:cubicBezTo>
                              <a:pt x="3396661" y="4906380"/>
                              <a:pt x="3111317" y="4457286"/>
                              <a:pt x="2676815" y="4384329"/>
                            </a:cubicBezTo>
                            <a:cubicBezTo>
                              <a:pt x="2242313" y="4311372"/>
                              <a:pt x="1551648" y="4632385"/>
                              <a:pt x="1169027" y="4539972"/>
                            </a:cubicBezTo>
                            <a:cubicBezTo>
                              <a:pt x="786406" y="4447559"/>
                              <a:pt x="575640" y="4064938"/>
                              <a:pt x="381087" y="3829853"/>
                            </a:cubicBezTo>
                            <a:cubicBezTo>
                              <a:pt x="186534" y="3594768"/>
                              <a:pt x="-20990" y="3443989"/>
                              <a:pt x="1708" y="3129461"/>
                            </a:cubicBezTo>
                            <a:cubicBezTo>
                              <a:pt x="24406" y="2814933"/>
                              <a:pt x="411891" y="2219925"/>
                              <a:pt x="517274" y="1942687"/>
                            </a:cubicBezTo>
                            <a:cubicBezTo>
                              <a:pt x="622657" y="1665449"/>
                              <a:pt x="640491" y="1658963"/>
                              <a:pt x="634006" y="1466031"/>
                            </a:cubicBezTo>
                            <a:cubicBezTo>
                              <a:pt x="627521" y="1273099"/>
                              <a:pt x="523760" y="940737"/>
                              <a:pt x="478364" y="785095"/>
                            </a:cubicBezTo>
                            <a:cubicBezTo>
                              <a:pt x="432968" y="629453"/>
                              <a:pt x="426483" y="660257"/>
                              <a:pt x="361632" y="532176"/>
                            </a:cubicBezTo>
                            <a:cubicBezTo>
                              <a:pt x="296781" y="404095"/>
                              <a:pt x="193019" y="210352"/>
                              <a:pt x="89257" y="1661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sp>
                    <p:nvSpPr>
                      <p:cNvPr id="283" name="Freeform 271"/>
                      <p:cNvSpPr/>
                      <p:nvPr/>
                    </p:nvSpPr>
                    <p:spPr>
                      <a:xfrm>
                        <a:off x="7687682" y="3580472"/>
                        <a:ext cx="183991" cy="56904"/>
                      </a:xfrm>
                      <a:custGeom>
                        <a:avLst/>
                        <a:gdLst>
                          <a:gd name="connsiteX0" fmla="*/ 0 w 544749"/>
                          <a:gd name="connsiteY0" fmla="*/ 379378 h 379378"/>
                          <a:gd name="connsiteX1" fmla="*/ 194553 w 544749"/>
                          <a:gd name="connsiteY1" fmla="*/ 116732 h 379378"/>
                          <a:gd name="connsiteX2" fmla="*/ 544749 w 544749"/>
                          <a:gd name="connsiteY2" fmla="*/ 0 h 3793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44749" h="379378">
                            <a:moveTo>
                              <a:pt x="0" y="379378"/>
                            </a:moveTo>
                            <a:cubicBezTo>
                              <a:pt x="51881" y="279670"/>
                              <a:pt x="103762" y="179962"/>
                              <a:pt x="194553" y="116732"/>
                            </a:cubicBezTo>
                            <a:cubicBezTo>
                              <a:pt x="285344" y="53502"/>
                              <a:pt x="415046" y="26751"/>
                              <a:pt x="544749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sp>
                    <p:nvSpPr>
                      <p:cNvPr id="284" name="Freeform 272"/>
                      <p:cNvSpPr/>
                      <p:nvPr/>
                    </p:nvSpPr>
                    <p:spPr>
                      <a:xfrm>
                        <a:off x="4007857" y="5363928"/>
                        <a:ext cx="567055" cy="1285199"/>
                      </a:xfrm>
                      <a:custGeom>
                        <a:avLst/>
                        <a:gdLst>
                          <a:gd name="connsiteX0" fmla="*/ 0 w 593387"/>
                          <a:gd name="connsiteY0" fmla="*/ 0 h 1439694"/>
                          <a:gd name="connsiteX1" fmla="*/ 48638 w 593387"/>
                          <a:gd name="connsiteY1" fmla="*/ 466928 h 1439694"/>
                          <a:gd name="connsiteX2" fmla="*/ 48638 w 593387"/>
                          <a:gd name="connsiteY2" fmla="*/ 466928 h 1439694"/>
                          <a:gd name="connsiteX3" fmla="*/ 184825 w 593387"/>
                          <a:gd name="connsiteY3" fmla="*/ 953311 h 1439694"/>
                          <a:gd name="connsiteX4" fmla="*/ 593387 w 593387"/>
                          <a:gd name="connsiteY4" fmla="*/ 1439694 h 1439694"/>
                          <a:gd name="connsiteX5" fmla="*/ 593387 w 593387"/>
                          <a:gd name="connsiteY5" fmla="*/ 1439694 h 14396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93387" h="1439694">
                            <a:moveTo>
                              <a:pt x="0" y="0"/>
                            </a:moveTo>
                            <a:lnTo>
                              <a:pt x="48638" y="466928"/>
                            </a:lnTo>
                            <a:lnTo>
                              <a:pt x="48638" y="466928"/>
                            </a:lnTo>
                            <a:cubicBezTo>
                              <a:pt x="71336" y="547992"/>
                              <a:pt x="94034" y="791183"/>
                              <a:pt x="184825" y="953311"/>
                            </a:cubicBezTo>
                            <a:cubicBezTo>
                              <a:pt x="275617" y="1115439"/>
                              <a:pt x="593387" y="1439694"/>
                              <a:pt x="593387" y="1439694"/>
                            </a:cubicBezTo>
                            <a:lnTo>
                              <a:pt x="593387" y="1439694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pic>
                    <p:nvPicPr>
                      <p:cNvPr id="285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183" y="4243890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86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634" y="6253574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87" name="Freeform 275"/>
                      <p:cNvSpPr/>
                      <p:nvPr/>
                    </p:nvSpPr>
                    <p:spPr>
                      <a:xfrm flipV="1">
                        <a:off x="3971662" y="6304927"/>
                        <a:ext cx="313690" cy="40249"/>
                      </a:xfrm>
                      <a:custGeom>
                        <a:avLst/>
                        <a:gdLst>
                          <a:gd name="connsiteX0" fmla="*/ 0 w 329184"/>
                          <a:gd name="connsiteY0" fmla="*/ 36576 h 36576"/>
                          <a:gd name="connsiteX1" fmla="*/ 173736 w 329184"/>
                          <a:gd name="connsiteY1" fmla="*/ 36576 h 36576"/>
                          <a:gd name="connsiteX2" fmla="*/ 173736 w 329184"/>
                          <a:gd name="connsiteY2" fmla="*/ 36576 h 36576"/>
                          <a:gd name="connsiteX3" fmla="*/ 329184 w 329184"/>
                          <a:gd name="connsiteY3" fmla="*/ 0 h 36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29184" h="36576">
                            <a:moveTo>
                              <a:pt x="0" y="36576"/>
                            </a:moveTo>
                            <a:lnTo>
                              <a:pt x="173736" y="36576"/>
                            </a:lnTo>
                            <a:lnTo>
                              <a:pt x="173736" y="36576"/>
                            </a:lnTo>
                            <a:lnTo>
                              <a:pt x="329184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sp>
                    <p:nvSpPr>
                      <p:cNvPr id="288" name="Freeform 276"/>
                      <p:cNvSpPr/>
                      <p:nvPr/>
                    </p:nvSpPr>
                    <p:spPr>
                      <a:xfrm>
                        <a:off x="2173977" y="3766451"/>
                        <a:ext cx="959168" cy="267866"/>
                      </a:xfrm>
                      <a:custGeom>
                        <a:avLst/>
                        <a:gdLst>
                          <a:gd name="connsiteX0" fmla="*/ 0 w 950976"/>
                          <a:gd name="connsiteY0" fmla="*/ 0 h 219456"/>
                          <a:gd name="connsiteX1" fmla="*/ 475488 w 950976"/>
                          <a:gd name="connsiteY1" fmla="*/ 155448 h 219456"/>
                          <a:gd name="connsiteX2" fmla="*/ 475488 w 950976"/>
                          <a:gd name="connsiteY2" fmla="*/ 155448 h 219456"/>
                          <a:gd name="connsiteX3" fmla="*/ 950976 w 950976"/>
                          <a:gd name="connsiteY3" fmla="*/ 219456 h 2194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0976" h="219456">
                            <a:moveTo>
                              <a:pt x="0" y="0"/>
                            </a:moveTo>
                            <a:lnTo>
                              <a:pt x="475488" y="155448"/>
                            </a:lnTo>
                            <a:lnTo>
                              <a:pt x="475488" y="155448"/>
                            </a:lnTo>
                            <a:lnTo>
                              <a:pt x="950976" y="219456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pic>
                    <p:nvPicPr>
                      <p:cNvPr id="289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458" y="3967698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0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627" y="4878162"/>
                        <a:ext cx="116125" cy="106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91" name="Freeform 279"/>
                      <p:cNvSpPr/>
                      <p:nvPr/>
                    </p:nvSpPr>
                    <p:spPr>
                      <a:xfrm>
                        <a:off x="5754266" y="2461822"/>
                        <a:ext cx="1069260" cy="1079789"/>
                      </a:xfrm>
                      <a:custGeom>
                        <a:avLst/>
                        <a:gdLst>
                          <a:gd name="connsiteX0" fmla="*/ 0 w 1033272"/>
                          <a:gd name="connsiteY0" fmla="*/ 1170432 h 1170432"/>
                          <a:gd name="connsiteX1" fmla="*/ 265176 w 1033272"/>
                          <a:gd name="connsiteY1" fmla="*/ 1088136 h 1170432"/>
                          <a:gd name="connsiteX2" fmla="*/ 265176 w 1033272"/>
                          <a:gd name="connsiteY2" fmla="*/ 1088136 h 1170432"/>
                          <a:gd name="connsiteX3" fmla="*/ 594360 w 1033272"/>
                          <a:gd name="connsiteY3" fmla="*/ 850392 h 1170432"/>
                          <a:gd name="connsiteX4" fmla="*/ 786384 w 1033272"/>
                          <a:gd name="connsiteY4" fmla="*/ 365760 h 1170432"/>
                          <a:gd name="connsiteX5" fmla="*/ 923544 w 1033272"/>
                          <a:gd name="connsiteY5" fmla="*/ 64008 h 1170432"/>
                          <a:gd name="connsiteX6" fmla="*/ 1033272 w 1033272"/>
                          <a:gd name="connsiteY6" fmla="*/ 0 h 11704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3272" h="1170432">
                            <a:moveTo>
                              <a:pt x="0" y="1170432"/>
                            </a:moveTo>
                            <a:lnTo>
                              <a:pt x="265176" y="1088136"/>
                            </a:lnTo>
                            <a:lnTo>
                              <a:pt x="265176" y="1088136"/>
                            </a:lnTo>
                            <a:cubicBezTo>
                              <a:pt x="320040" y="1048512"/>
                              <a:pt x="507492" y="970788"/>
                              <a:pt x="594360" y="850392"/>
                            </a:cubicBezTo>
                            <a:cubicBezTo>
                              <a:pt x="681228" y="729996"/>
                              <a:pt x="731520" y="496824"/>
                              <a:pt x="786384" y="365760"/>
                            </a:cubicBezTo>
                            <a:cubicBezTo>
                              <a:pt x="841248" y="234696"/>
                              <a:pt x="882396" y="124968"/>
                              <a:pt x="923544" y="64008"/>
                            </a:cubicBezTo>
                            <a:cubicBezTo>
                              <a:pt x="964692" y="3048"/>
                              <a:pt x="998982" y="1524"/>
                              <a:pt x="1033272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pic>
                    <p:nvPicPr>
                      <p:cNvPr id="292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216" y="5487451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93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00" y="3455561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94" name="Freeform 282"/>
                      <p:cNvSpPr/>
                      <p:nvPr/>
                    </p:nvSpPr>
                    <p:spPr>
                      <a:xfrm>
                        <a:off x="6417841" y="3152998"/>
                        <a:ext cx="96520" cy="112421"/>
                      </a:xfrm>
                      <a:custGeom>
                        <a:avLst/>
                        <a:gdLst>
                          <a:gd name="connsiteX0" fmla="*/ 0 w 60143"/>
                          <a:gd name="connsiteY0" fmla="*/ 0 h 301752"/>
                          <a:gd name="connsiteX1" fmla="*/ 54864 w 60143"/>
                          <a:gd name="connsiteY1" fmla="*/ 173736 h 301752"/>
                          <a:gd name="connsiteX2" fmla="*/ 54864 w 60143"/>
                          <a:gd name="connsiteY2" fmla="*/ 301752 h 30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143" h="301752">
                            <a:moveTo>
                              <a:pt x="0" y="0"/>
                            </a:moveTo>
                            <a:cubicBezTo>
                              <a:pt x="22860" y="61722"/>
                              <a:pt x="45720" y="123444"/>
                              <a:pt x="54864" y="173736"/>
                            </a:cubicBezTo>
                            <a:cubicBezTo>
                              <a:pt x="64008" y="224028"/>
                              <a:pt x="59436" y="262890"/>
                              <a:pt x="54864" y="301752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pic>
                    <p:nvPicPr>
                      <p:cNvPr id="295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1800000">
                        <a:off x="6481182" y="3187696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96" name="Freeform 284"/>
                      <p:cNvSpPr/>
                      <p:nvPr/>
                    </p:nvSpPr>
                    <p:spPr>
                      <a:xfrm>
                        <a:off x="4419575" y="4939230"/>
                        <a:ext cx="348377" cy="480215"/>
                      </a:xfrm>
                      <a:custGeom>
                        <a:avLst/>
                        <a:gdLst>
                          <a:gd name="connsiteX0" fmla="*/ 0 w 365760"/>
                          <a:gd name="connsiteY0" fmla="*/ 548640 h 548640"/>
                          <a:gd name="connsiteX1" fmla="*/ 292608 w 365760"/>
                          <a:gd name="connsiteY1" fmla="*/ 310896 h 548640"/>
                          <a:gd name="connsiteX2" fmla="*/ 365760 w 365760"/>
                          <a:gd name="connsiteY2" fmla="*/ 0 h 548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5760" h="548640">
                            <a:moveTo>
                              <a:pt x="0" y="548640"/>
                            </a:moveTo>
                            <a:cubicBezTo>
                              <a:pt x="115824" y="475488"/>
                              <a:pt x="231648" y="402336"/>
                              <a:pt x="292608" y="310896"/>
                            </a:cubicBezTo>
                            <a:cubicBezTo>
                              <a:pt x="353568" y="219456"/>
                              <a:pt x="359664" y="109728"/>
                              <a:pt x="36576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sp>
                    <p:nvSpPr>
                      <p:cNvPr id="297" name="Freeform 285"/>
                      <p:cNvSpPr/>
                      <p:nvPr/>
                    </p:nvSpPr>
                    <p:spPr>
                      <a:xfrm>
                        <a:off x="2646020" y="3948267"/>
                        <a:ext cx="138748" cy="373346"/>
                      </a:xfrm>
                      <a:custGeom>
                        <a:avLst/>
                        <a:gdLst>
                          <a:gd name="connsiteX0" fmla="*/ 0 w 154183"/>
                          <a:gd name="connsiteY0" fmla="*/ 0 h 557784"/>
                          <a:gd name="connsiteX1" fmla="*/ 146304 w 154183"/>
                          <a:gd name="connsiteY1" fmla="*/ 210312 h 557784"/>
                          <a:gd name="connsiteX2" fmla="*/ 128016 w 154183"/>
                          <a:gd name="connsiteY2" fmla="*/ 466344 h 557784"/>
                          <a:gd name="connsiteX3" fmla="*/ 73152 w 154183"/>
                          <a:gd name="connsiteY3" fmla="*/ 557784 h 5577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4183" h="557784">
                            <a:moveTo>
                              <a:pt x="0" y="0"/>
                            </a:moveTo>
                            <a:cubicBezTo>
                              <a:pt x="62484" y="66294"/>
                              <a:pt x="124968" y="132588"/>
                              <a:pt x="146304" y="210312"/>
                            </a:cubicBezTo>
                            <a:cubicBezTo>
                              <a:pt x="167640" y="288036"/>
                              <a:pt x="140208" y="408432"/>
                              <a:pt x="128016" y="466344"/>
                            </a:cubicBezTo>
                            <a:cubicBezTo>
                              <a:pt x="115824" y="524256"/>
                              <a:pt x="94488" y="541020"/>
                              <a:pt x="73152" y="557784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pic>
                    <p:nvPicPr>
                      <p:cNvPr id="298" name="Picture 4" descr="C:\Program Files (x86)\Microsoft Office\MEDIA\OFFICE12\Bullets\BD10264_.gi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270" y="2336911"/>
                        <a:ext cx="135731" cy="124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99" name="Freeform 287"/>
                      <p:cNvSpPr/>
                      <p:nvPr/>
                    </p:nvSpPr>
                    <p:spPr>
                      <a:xfrm>
                        <a:off x="3238714" y="2282783"/>
                        <a:ext cx="90488" cy="108256"/>
                      </a:xfrm>
                      <a:custGeom>
                        <a:avLst/>
                        <a:gdLst>
                          <a:gd name="connsiteX0" fmla="*/ 0 w 95250"/>
                          <a:gd name="connsiteY0" fmla="*/ 0 h 123825"/>
                          <a:gd name="connsiteX1" fmla="*/ 90488 w 95250"/>
                          <a:gd name="connsiteY1" fmla="*/ 33338 h 123825"/>
                          <a:gd name="connsiteX2" fmla="*/ 90488 w 95250"/>
                          <a:gd name="connsiteY2" fmla="*/ 33338 h 123825"/>
                          <a:gd name="connsiteX3" fmla="*/ 95250 w 95250"/>
                          <a:gd name="connsiteY3" fmla="*/ 123825 h 1238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250" h="123825">
                            <a:moveTo>
                              <a:pt x="0" y="0"/>
                            </a:moveTo>
                            <a:lnTo>
                              <a:pt x="90488" y="33338"/>
                            </a:lnTo>
                            <a:lnTo>
                              <a:pt x="90488" y="33338"/>
                            </a:lnTo>
                            <a:lnTo>
                              <a:pt x="95250" y="123825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  <p:sp>
                    <p:nvSpPr>
                      <p:cNvPr id="300" name="Freeform 288"/>
                      <p:cNvSpPr/>
                      <p:nvPr/>
                    </p:nvSpPr>
                    <p:spPr>
                      <a:xfrm>
                        <a:off x="6202179" y="5601260"/>
                        <a:ext cx="4525" cy="145730"/>
                      </a:xfrm>
                      <a:custGeom>
                        <a:avLst/>
                        <a:gdLst>
                          <a:gd name="connsiteX0" fmla="*/ 0 w 4762"/>
                          <a:gd name="connsiteY0" fmla="*/ 0 h 166687"/>
                          <a:gd name="connsiteX1" fmla="*/ 4762 w 4762"/>
                          <a:gd name="connsiteY1" fmla="*/ 166687 h 166687"/>
                          <a:gd name="connsiteX2" fmla="*/ 4762 w 4762"/>
                          <a:gd name="connsiteY2" fmla="*/ 166687 h 1666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762" h="166687">
                            <a:moveTo>
                              <a:pt x="0" y="0"/>
                            </a:moveTo>
                            <a:lnTo>
                              <a:pt x="4762" y="166687"/>
                            </a:lnTo>
                            <a:lnTo>
                              <a:pt x="4762" y="166687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l-GR" sz="1800" b="1">
                          <a:solidFill>
                            <a:srgbClr val="595959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0" name="Freeform 268"/>
                    <p:cNvSpPr/>
                    <p:nvPr/>
                  </p:nvSpPr>
                  <p:spPr>
                    <a:xfrm>
                      <a:off x="6800905" y="1436162"/>
                      <a:ext cx="790258" cy="1025660"/>
                    </a:xfrm>
                    <a:custGeom>
                      <a:avLst/>
                      <a:gdLst>
                        <a:gd name="connsiteX0" fmla="*/ 0 w 1114425"/>
                        <a:gd name="connsiteY0" fmla="*/ 1481138 h 1481138"/>
                        <a:gd name="connsiteX1" fmla="*/ 185737 w 1114425"/>
                        <a:gd name="connsiteY1" fmla="*/ 1347788 h 1481138"/>
                        <a:gd name="connsiteX2" fmla="*/ 295275 w 1114425"/>
                        <a:gd name="connsiteY2" fmla="*/ 1276350 h 1481138"/>
                        <a:gd name="connsiteX3" fmla="*/ 490537 w 1114425"/>
                        <a:gd name="connsiteY3" fmla="*/ 1004888 h 1481138"/>
                        <a:gd name="connsiteX4" fmla="*/ 681037 w 1114425"/>
                        <a:gd name="connsiteY4" fmla="*/ 557213 h 1481138"/>
                        <a:gd name="connsiteX5" fmla="*/ 819150 w 1114425"/>
                        <a:gd name="connsiteY5" fmla="*/ 185738 h 1481138"/>
                        <a:gd name="connsiteX6" fmla="*/ 1114425 w 1114425"/>
                        <a:gd name="connsiteY6" fmla="*/ 0 h 1481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14425" h="1481138">
                          <a:moveTo>
                            <a:pt x="0" y="1481138"/>
                          </a:moveTo>
                          <a:lnTo>
                            <a:pt x="185737" y="1347788"/>
                          </a:lnTo>
                          <a:cubicBezTo>
                            <a:pt x="234949" y="1313657"/>
                            <a:pt x="244475" y="1333500"/>
                            <a:pt x="295275" y="1276350"/>
                          </a:cubicBezTo>
                          <a:cubicBezTo>
                            <a:pt x="346075" y="1219200"/>
                            <a:pt x="426243" y="1124744"/>
                            <a:pt x="490537" y="1004888"/>
                          </a:cubicBezTo>
                          <a:cubicBezTo>
                            <a:pt x="554831" y="885032"/>
                            <a:pt x="626268" y="693738"/>
                            <a:pt x="681037" y="557213"/>
                          </a:cubicBezTo>
                          <a:cubicBezTo>
                            <a:pt x="735806" y="420688"/>
                            <a:pt x="746919" y="278607"/>
                            <a:pt x="819150" y="185738"/>
                          </a:cubicBezTo>
                          <a:cubicBezTo>
                            <a:pt x="891381" y="92869"/>
                            <a:pt x="1002903" y="46434"/>
                            <a:pt x="1114425" y="0"/>
                          </a:cubicBezTo>
                        </a:path>
                      </a:pathLst>
                    </a:custGeom>
                    <a:noFill/>
                    <a:ln w="158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l-GR" sz="1800" b="1">
                        <a:solidFill>
                          <a:srgbClr val="595959"/>
                        </a:solidFill>
                      </a:endParaRPr>
                    </a:p>
                  </p:txBody>
                </p:sp>
                <p:pic>
                  <p:nvPicPr>
                    <p:cNvPr id="281" name="Picture 4" descr="C:\Program Files (x86)\Microsoft Office\MEDIA\OFFICE12\Bullets\BD10264_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800000">
                      <a:off x="7574573" y="1483351"/>
                      <a:ext cx="135731" cy="12491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278" name="Freeform 266"/>
                  <p:cNvSpPr/>
                  <p:nvPr/>
                </p:nvSpPr>
                <p:spPr>
                  <a:xfrm>
                    <a:off x="7529329" y="1475023"/>
                    <a:ext cx="104061" cy="66619"/>
                  </a:xfrm>
                  <a:custGeom>
                    <a:avLst/>
                    <a:gdLst>
                      <a:gd name="connsiteX0" fmla="*/ 0 w 109537"/>
                      <a:gd name="connsiteY0" fmla="*/ 0 h 76200"/>
                      <a:gd name="connsiteX1" fmla="*/ 52387 w 109537"/>
                      <a:gd name="connsiteY1" fmla="*/ 61913 h 76200"/>
                      <a:gd name="connsiteX2" fmla="*/ 109537 w 109537"/>
                      <a:gd name="connsiteY2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9537" h="76200">
                        <a:moveTo>
                          <a:pt x="0" y="0"/>
                        </a:moveTo>
                        <a:cubicBezTo>
                          <a:pt x="17065" y="24606"/>
                          <a:pt x="34131" y="49213"/>
                          <a:pt x="52387" y="61913"/>
                        </a:cubicBezTo>
                        <a:cubicBezTo>
                          <a:pt x="70643" y="74613"/>
                          <a:pt x="90090" y="75406"/>
                          <a:pt x="109537" y="76200"/>
                        </a:cubicBezTo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l-GR" sz="1800" b="1">
                      <a:solidFill>
                        <a:srgbClr val="595959"/>
                      </a:solidFill>
                    </a:endParaRPr>
                  </a:p>
                </p:txBody>
              </p:sp>
            </p:grpSp>
            <p:sp>
              <p:nvSpPr>
                <p:cNvPr id="276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3921894" y="2127141"/>
                  <a:ext cx="1930336" cy="533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>
                    <a:defRPr sz="1000">
                      <a:solidFill>
                        <a:srgbClr val="FF0000"/>
                      </a:solidFill>
                      <a:latin typeface="Calibri" pitchFamily="34" charset="0"/>
                    </a:defRPr>
                  </a:lvl1pPr>
                  <a:lvl2pPr>
                    <a:defRPr>
                      <a:latin typeface="Tahoma" pitchFamily="34" charset="0"/>
                    </a:defRPr>
                  </a:lvl2pPr>
                  <a:lvl3pPr>
                    <a:defRPr sz="1900">
                      <a:latin typeface="Tahoma" pitchFamily="34" charset="0"/>
                    </a:defRPr>
                  </a:lvl3pPr>
                  <a:lvl4pPr>
                    <a:defRPr sz="1900">
                      <a:latin typeface="Tahoma" pitchFamily="34" charset="0"/>
                    </a:defRPr>
                  </a:lvl4pPr>
                  <a:lvl5pPr>
                    <a:defRPr sz="1900">
                      <a:latin typeface="Tahoma" pitchFamily="34" charset="0"/>
                    </a:defRPr>
                  </a:lvl5pPr>
                  <a:lvl6pPr eaLnBrk="0" hangingPunct="0">
                    <a:defRPr sz="1900">
                      <a:latin typeface="Tahoma" pitchFamily="34" charset="0"/>
                    </a:defRPr>
                  </a:lvl6pPr>
                  <a:lvl7pPr eaLnBrk="0" hangingPunct="0">
                    <a:defRPr sz="1900">
                      <a:latin typeface="Tahoma" pitchFamily="34" charset="0"/>
                    </a:defRPr>
                  </a:lvl7pPr>
                  <a:lvl8pPr eaLnBrk="0" hangingPunct="0">
                    <a:defRPr sz="1900">
                      <a:latin typeface="Tahoma" pitchFamily="34" charset="0"/>
                    </a:defRPr>
                  </a:lvl8pPr>
                  <a:lvl9pPr eaLnBrk="0" hangingPunct="0">
                    <a:defRPr sz="1900">
                      <a:latin typeface="Tahoma" pitchFamily="34" charset="0"/>
                    </a:defRPr>
                  </a:lvl9pPr>
                </a:lstStyle>
                <a:p>
                  <a:pPr algn="ctr"/>
                  <a:r>
                    <a:rPr lang="el-GR" altLang="el-GR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ΚΥΡΙΟ ΣΥΣΤΗΜΑ ΜΠ </a:t>
                  </a:r>
                  <a:r>
                    <a:rPr lang="en-US" altLang="el-GR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19bar</a:t>
                  </a:r>
                  <a:endParaRPr lang="el-GR" altLang="el-GR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l-GR" altLang="el-GR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ΑΘΗΝΑ</a:t>
                  </a:r>
                </a:p>
              </p:txBody>
            </p:sp>
          </p:grpSp>
          <p:grpSp>
            <p:nvGrpSpPr>
              <p:cNvPr id="271" name="Group 259"/>
              <p:cNvGrpSpPr/>
              <p:nvPr/>
            </p:nvGrpSpPr>
            <p:grpSpPr>
              <a:xfrm>
                <a:off x="1569219" y="4235563"/>
                <a:ext cx="1435735" cy="1256749"/>
                <a:chOff x="1569219" y="4235563"/>
                <a:chExt cx="1435735" cy="1256749"/>
              </a:xfrm>
            </p:grpSpPr>
            <p:sp>
              <p:nvSpPr>
                <p:cNvPr id="272" name="Freeform 260"/>
                <p:cNvSpPr/>
                <p:nvPr/>
              </p:nvSpPr>
              <p:spPr>
                <a:xfrm>
                  <a:off x="1569219" y="4235563"/>
                  <a:ext cx="318215" cy="197082"/>
                </a:xfrm>
                <a:custGeom>
                  <a:avLst/>
                  <a:gdLst>
                    <a:gd name="connsiteX0" fmla="*/ 505838 w 505838"/>
                    <a:gd name="connsiteY0" fmla="*/ 243192 h 243192"/>
                    <a:gd name="connsiteX1" fmla="*/ 359923 w 505838"/>
                    <a:gd name="connsiteY1" fmla="*/ 48638 h 243192"/>
                    <a:gd name="connsiteX2" fmla="*/ 0 w 505838"/>
                    <a:gd name="connsiteY2" fmla="*/ 0 h 24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838" h="243192">
                      <a:moveTo>
                        <a:pt x="505838" y="243192"/>
                      </a:moveTo>
                      <a:cubicBezTo>
                        <a:pt x="475033" y="166181"/>
                        <a:pt x="444229" y="89170"/>
                        <a:pt x="359923" y="48638"/>
                      </a:cubicBezTo>
                      <a:cubicBezTo>
                        <a:pt x="275617" y="8106"/>
                        <a:pt x="137808" y="4053"/>
                        <a:pt x="0" y="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l-GR" sz="1800" b="1">
                    <a:solidFill>
                      <a:srgbClr val="595959"/>
                    </a:solidFill>
                  </a:endParaRPr>
                </a:p>
              </p:txBody>
            </p:sp>
            <p:pic>
              <p:nvPicPr>
                <p:cNvPr id="273" name="Picture 4" descr="C:\Program Files (x86)\Microsoft Office\MEDIA\OFFICE12\Bullets\BD10264_.gi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9223" y="5190440"/>
                  <a:ext cx="135731" cy="124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74" name="Straight Connector 262"/>
                <p:cNvCxnSpPr>
                  <a:stCxn id="273" idx="2"/>
                  <a:endCxn id="282" idx="13"/>
                </p:cNvCxnSpPr>
                <p:nvPr/>
              </p:nvCxnSpPr>
              <p:spPr>
                <a:xfrm flipH="1">
                  <a:off x="2929039" y="5315351"/>
                  <a:ext cx="8050" cy="17696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Ομάδα 13"/>
          <p:cNvGrpSpPr/>
          <p:nvPr/>
        </p:nvGrpSpPr>
        <p:grpSpPr>
          <a:xfrm>
            <a:off x="264747" y="2528745"/>
            <a:ext cx="1668828" cy="1355671"/>
            <a:chOff x="264747" y="2528745"/>
            <a:chExt cx="1668828" cy="1355671"/>
          </a:xfrm>
        </p:grpSpPr>
        <p:grpSp>
          <p:nvGrpSpPr>
            <p:cNvPr id="234" name="Group 222"/>
            <p:cNvGrpSpPr/>
            <p:nvPr/>
          </p:nvGrpSpPr>
          <p:grpSpPr>
            <a:xfrm>
              <a:off x="264747" y="3102679"/>
              <a:ext cx="1325666" cy="781737"/>
              <a:chOff x="303878" y="2761609"/>
              <a:chExt cx="1325666" cy="1042316"/>
            </a:xfrm>
          </p:grpSpPr>
          <p:sp>
            <p:nvSpPr>
              <p:cNvPr id="235" name="Freeform 223"/>
              <p:cNvSpPr/>
              <p:nvPr/>
            </p:nvSpPr>
            <p:spPr>
              <a:xfrm>
                <a:off x="450190" y="2761609"/>
                <a:ext cx="1179354" cy="341424"/>
              </a:xfrm>
              <a:custGeom>
                <a:avLst/>
                <a:gdLst>
                  <a:gd name="connsiteX0" fmla="*/ 1327758 w 1327758"/>
                  <a:gd name="connsiteY0" fmla="*/ 200416 h 390433"/>
                  <a:gd name="connsiteX1" fmla="*/ 1064712 w 1327758"/>
                  <a:gd name="connsiteY1" fmla="*/ 375781 h 390433"/>
                  <a:gd name="connsiteX2" fmla="*/ 839243 w 1327758"/>
                  <a:gd name="connsiteY2" fmla="*/ 350729 h 390433"/>
                  <a:gd name="connsiteX3" fmla="*/ 613775 w 1327758"/>
                  <a:gd name="connsiteY3" fmla="*/ 112734 h 390433"/>
                  <a:gd name="connsiteX4" fmla="*/ 250520 w 1327758"/>
                  <a:gd name="connsiteY4" fmla="*/ 112734 h 390433"/>
                  <a:gd name="connsiteX5" fmla="*/ 0 w 1327758"/>
                  <a:gd name="connsiteY5" fmla="*/ 0 h 39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758" h="390433">
                    <a:moveTo>
                      <a:pt x="1327758" y="200416"/>
                    </a:moveTo>
                    <a:cubicBezTo>
                      <a:pt x="1236944" y="275572"/>
                      <a:pt x="1146131" y="350729"/>
                      <a:pt x="1064712" y="375781"/>
                    </a:cubicBezTo>
                    <a:cubicBezTo>
                      <a:pt x="983293" y="400833"/>
                      <a:pt x="914399" y="394570"/>
                      <a:pt x="839243" y="350729"/>
                    </a:cubicBezTo>
                    <a:cubicBezTo>
                      <a:pt x="764087" y="306888"/>
                      <a:pt x="711895" y="152400"/>
                      <a:pt x="613775" y="112734"/>
                    </a:cubicBezTo>
                    <a:cubicBezTo>
                      <a:pt x="515655" y="73068"/>
                      <a:pt x="352816" y="131523"/>
                      <a:pt x="250520" y="112734"/>
                    </a:cubicBezTo>
                    <a:cubicBezTo>
                      <a:pt x="148224" y="93945"/>
                      <a:pt x="74112" y="46972"/>
                      <a:pt x="0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36" name="Freeform 224"/>
              <p:cNvSpPr/>
              <p:nvPr/>
            </p:nvSpPr>
            <p:spPr>
              <a:xfrm>
                <a:off x="1048916" y="3090543"/>
                <a:ext cx="208121" cy="688400"/>
              </a:xfrm>
              <a:custGeom>
                <a:avLst/>
                <a:gdLst>
                  <a:gd name="connsiteX0" fmla="*/ 139641 w 139641"/>
                  <a:gd name="connsiteY0" fmla="*/ 475989 h 475989"/>
                  <a:gd name="connsiteX1" fmla="*/ 1854 w 139641"/>
                  <a:gd name="connsiteY1" fmla="*/ 288098 h 475989"/>
                  <a:gd name="connsiteX2" fmla="*/ 64484 w 139641"/>
                  <a:gd name="connsiteY2" fmla="*/ 50104 h 475989"/>
                  <a:gd name="connsiteX3" fmla="*/ 127115 w 139641"/>
                  <a:gd name="connsiteY3" fmla="*/ 0 h 47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641" h="475989">
                    <a:moveTo>
                      <a:pt x="139641" y="475989"/>
                    </a:moveTo>
                    <a:cubicBezTo>
                      <a:pt x="77010" y="417534"/>
                      <a:pt x="14380" y="359079"/>
                      <a:pt x="1854" y="288098"/>
                    </a:cubicBezTo>
                    <a:cubicBezTo>
                      <a:pt x="-10672" y="217117"/>
                      <a:pt x="43607" y="98120"/>
                      <a:pt x="64484" y="50104"/>
                    </a:cubicBezTo>
                    <a:cubicBezTo>
                      <a:pt x="85361" y="2088"/>
                      <a:pt x="106238" y="1044"/>
                      <a:pt x="127115" y="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1">
                  <a:solidFill>
                    <a:srgbClr val="595959"/>
                  </a:solidFill>
                </a:endParaRPr>
              </a:p>
            </p:txBody>
          </p:sp>
          <p:sp>
            <p:nvSpPr>
              <p:cNvPr id="237" name="TextBox 24"/>
              <p:cNvSpPr txBox="1">
                <a:spLocks noChangeArrowheads="1"/>
              </p:cNvSpPr>
              <p:nvPr/>
            </p:nvSpPr>
            <p:spPr bwMode="auto">
              <a:xfrm>
                <a:off x="303878" y="3075625"/>
                <a:ext cx="760144" cy="32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19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l-GR" altLang="el-GR" sz="1000" b="1" dirty="0">
                    <a:solidFill>
                      <a:srgbClr val="FF0000"/>
                    </a:solidFill>
                  </a:rPr>
                  <a:t>ΘΡΙΑΣΙΟ</a:t>
                </a:r>
              </a:p>
            </p:txBody>
          </p:sp>
          <p:pic>
            <p:nvPicPr>
              <p:cNvPr id="238" name="Picture 4" descr="C:\Program Files (x86)\Microsoft Office\MEDIA\OFFICE12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6944" y="3679014"/>
                <a:ext cx="135731" cy="12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Ελεύθερη σχεδίαση 12"/>
            <p:cNvSpPr/>
            <p:nvPr/>
          </p:nvSpPr>
          <p:spPr>
            <a:xfrm>
              <a:off x="1547465" y="2528745"/>
              <a:ext cx="386110" cy="714518"/>
            </a:xfrm>
            <a:custGeom>
              <a:avLst/>
              <a:gdLst>
                <a:gd name="connsiteX0" fmla="*/ 386110 w 386110"/>
                <a:gd name="connsiteY0" fmla="*/ 143 h 714518"/>
                <a:gd name="connsiteX1" fmla="*/ 5110 w 386110"/>
                <a:gd name="connsiteY1" fmla="*/ 95393 h 714518"/>
                <a:gd name="connsiteX2" fmla="*/ 157510 w 386110"/>
                <a:gd name="connsiteY2" fmla="*/ 581168 h 714518"/>
                <a:gd name="connsiteX3" fmla="*/ 24160 w 386110"/>
                <a:gd name="connsiteY3" fmla="*/ 714518 h 714518"/>
                <a:gd name="connsiteX4" fmla="*/ 24160 w 386110"/>
                <a:gd name="connsiteY4" fmla="*/ 714518 h 71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10" h="714518">
                  <a:moveTo>
                    <a:pt x="386110" y="143"/>
                  </a:moveTo>
                  <a:cubicBezTo>
                    <a:pt x="214660" y="-651"/>
                    <a:pt x="43210" y="-1445"/>
                    <a:pt x="5110" y="95393"/>
                  </a:cubicBezTo>
                  <a:cubicBezTo>
                    <a:pt x="-32990" y="192231"/>
                    <a:pt x="154335" y="477981"/>
                    <a:pt x="157510" y="581168"/>
                  </a:cubicBezTo>
                  <a:cubicBezTo>
                    <a:pt x="160685" y="684355"/>
                    <a:pt x="24160" y="714518"/>
                    <a:pt x="24160" y="714518"/>
                  </a:cubicBezTo>
                  <a:lnTo>
                    <a:pt x="24160" y="714518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4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0C6F1D4-7B6F-4D35-9253-249A68178563}" type="slidenum">
              <a:rPr lang="en-GB" altLang="el-GR" sz="1100" b="1" smtClean="0">
                <a:solidFill>
                  <a:srgbClr val="FFFFFF"/>
                </a:solidFill>
                <a:cs typeface="Tahoma" pitchFamily="34" charset="0"/>
              </a:rPr>
              <a:pPr eaLnBrk="1" hangingPunct="1"/>
              <a:t>3</a:t>
            </a:fld>
            <a:endParaRPr lang="en-GB" altLang="el-GR" sz="1100" b="1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650" y="1412875"/>
            <a:ext cx="8053388" cy="441325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latin typeface="Tahoma" pitchFamily="34" charset="0"/>
                <a:cs typeface="Tahoma" pitchFamily="34" charset="0"/>
              </a:rPr>
              <a:t>Εξασφάλιση της ακεραιότητας (</a:t>
            </a:r>
            <a:r>
              <a:rPr lang="en-US" altLang="el-GR" sz="1600" dirty="0">
                <a:latin typeface="Tahoma" pitchFamily="34" charset="0"/>
                <a:cs typeface="Tahoma" pitchFamily="34" charset="0"/>
              </a:rPr>
              <a:t>security</a:t>
            </a:r>
            <a:r>
              <a:rPr lang="el-GR" altLang="el-GR" sz="1600" dirty="0">
                <a:latin typeface="Tahoma" pitchFamily="34" charset="0"/>
                <a:cs typeface="Tahoma" pitchFamily="34" charset="0"/>
              </a:rPr>
              <a:t> &amp; </a:t>
            </a:r>
            <a:r>
              <a:rPr lang="en-US" altLang="el-GR" sz="1600" dirty="0">
                <a:latin typeface="Tahoma" pitchFamily="34" charset="0"/>
                <a:cs typeface="Tahoma" pitchFamily="34" charset="0"/>
              </a:rPr>
              <a:t>integrity</a:t>
            </a:r>
            <a:r>
              <a:rPr lang="el-GR" altLang="el-GR" sz="1600" dirty="0">
                <a:latin typeface="Tahoma" pitchFamily="34" charset="0"/>
                <a:cs typeface="Tahoma" pitchFamily="34" charset="0"/>
              </a:rPr>
              <a:t>) του δικτύου. Έμφαση στην αντικατάσταση του παλαιού χυτοσιδηρού δικτύου.</a:t>
            </a:r>
          </a:p>
          <a:p>
            <a:pPr marL="0" indent="0" algn="just">
              <a:defRPr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latin typeface="Tahoma" pitchFamily="34" charset="0"/>
                <a:cs typeface="Tahoma" pitchFamily="34" charset="0"/>
              </a:rPr>
              <a:t>Εξασφάλιση της αδιάλειπτης τροφοδοσίας.</a:t>
            </a:r>
          </a:p>
          <a:p>
            <a:pPr marL="0" indent="0" algn="just">
              <a:defRPr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latin typeface="Tahoma" pitchFamily="34" charset="0"/>
                <a:cs typeface="Tahoma" pitchFamily="34" charset="0"/>
              </a:rPr>
              <a:t>Εξασφάλιση της επάρκειας του δικτύου πίεσης 25</a:t>
            </a:r>
            <a:r>
              <a:rPr lang="en-US" altLang="el-GR" sz="1600" dirty="0">
                <a:latin typeface="Tahoma" pitchFamily="34" charset="0"/>
                <a:cs typeface="Tahoma" pitchFamily="34" charset="0"/>
              </a:rPr>
              <a:t>mbar</a:t>
            </a:r>
            <a:r>
              <a:rPr lang="el-GR" altLang="el-GR" sz="1600" dirty="0">
                <a:latin typeface="Tahoma" pitchFamily="34" charset="0"/>
                <a:cs typeface="Tahoma" pitchFamily="34" charset="0"/>
              </a:rPr>
              <a:t> στο Κέντρο της Αθήνας.</a:t>
            </a:r>
          </a:p>
          <a:p>
            <a:pPr marL="0" indent="0" algn="just">
              <a:defRPr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latin typeface="Tahoma" pitchFamily="34" charset="0"/>
                <a:cs typeface="Tahoma" pitchFamily="34" charset="0"/>
              </a:rPr>
              <a:t>Σύνδεση μεγάλων εμπορικών καταναλωτών καθώς και καταναλωτών οι οποίοι καλύπτουν στο μέρος ή στο σύνολο τα τέλη επέκτασης δικτύου.</a:t>
            </a:r>
          </a:p>
          <a:p>
            <a:pPr marL="0" indent="0" algn="just">
              <a:defRPr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latin typeface="Tahoma" pitchFamily="34" charset="0"/>
                <a:cs typeface="Tahoma" pitchFamily="34" charset="0"/>
              </a:rPr>
              <a:t>Ανάπτυξη δικτύου βάση κριτηρίων για την αύξηση της προσβασιμότητας δυνητικών καταναλωτών. </a:t>
            </a:r>
          </a:p>
          <a:p>
            <a:pPr marL="0" indent="0">
              <a:buFontTx/>
              <a:buNone/>
              <a:defRPr/>
            </a:pPr>
            <a:endParaRPr lang="en-US" altLang="el-G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358"/>
          <p:cNvSpPr txBox="1">
            <a:spLocks noChangeArrowheads="1"/>
          </p:cNvSpPr>
          <p:nvPr/>
        </p:nvSpPr>
        <p:spPr bwMode="auto">
          <a:xfrm>
            <a:off x="2620416" y="60320"/>
            <a:ext cx="6408737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125"/>
              </a:lnSpc>
              <a:spcBef>
                <a:spcPct val="0"/>
              </a:spcBef>
              <a:buNone/>
              <a:defRPr/>
            </a:pPr>
            <a:r>
              <a:rPr lang="el-GR" altLang="el-GR" sz="2400" dirty="0">
                <a:solidFill>
                  <a:srgbClr val="E88200"/>
                </a:solidFill>
                <a:latin typeface="+mj-lt"/>
                <a:ea typeface="+mj-ea"/>
                <a:cs typeface="+mj-cs"/>
              </a:rPr>
              <a:t>Κριτήρια και αρχές ανάπτυξης του συστήματος διανομής</a:t>
            </a:r>
          </a:p>
        </p:txBody>
      </p:sp>
    </p:spTree>
    <p:extLst>
      <p:ext uri="{BB962C8B-B14F-4D97-AF65-F5344CB8AC3E}">
        <p14:creationId xmlns:p14="http://schemas.microsoft.com/office/powerpoint/2010/main" val="3831668742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Attiki</a:t>
            </a:r>
            <a:r>
              <a:rPr lang="en-US" altLang="en-US" dirty="0"/>
              <a:t> Gas GIS</a:t>
            </a:r>
            <a:endParaRPr lang="en-GB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</a:t>
            </a:r>
            <a:r>
              <a:rPr lang="el-GR" altLang="en-US" dirty="0"/>
              <a:t>. </a:t>
            </a:r>
            <a:fld id="{FFE7A94B-BFDB-432A-B8AA-F13D0BF7D708}" type="slidenum">
              <a:rPr lang="el-GR" altLang="en-US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July 2019</a:t>
            </a:r>
            <a:endParaRPr lang="el-GR" altLang="en-US" dirty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l-GR" sz="3200" b="1" kern="1200" dirty="0">
                <a:solidFill>
                  <a:srgbClr val="E88200"/>
                </a:solidFill>
                <a:effectLst/>
                <a:latin typeface="+mj-lt"/>
                <a:ea typeface="+mj-ea"/>
                <a:cs typeface="+mj-cs"/>
              </a:rPr>
              <a:t>Εποπτικός Χάρτης Δικτύου Φ.Α. Αττικής</a:t>
            </a:r>
            <a:endParaRPr lang="en-GB" dirty="0">
              <a:effectLst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-45" b="40"/>
          <a:stretch/>
        </p:blipFill>
        <p:spPr>
          <a:xfrm>
            <a:off x="1" y="-12438"/>
            <a:ext cx="9144000" cy="6870438"/>
          </a:xfr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22" y="188640"/>
            <a:ext cx="503793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rgbClr val="E882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9pPr>
          </a:lstStyle>
          <a:p>
            <a:r>
              <a:rPr lang="el-GR" altLang="en-US" sz="2000" dirty="0"/>
              <a:t>Εποπτικός Χάρτης Δικτύου Φ.Α. στην Αττική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15" y="4257092"/>
            <a:ext cx="3092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52/58 </a:t>
            </a: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Δήμοι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Citygates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325</a:t>
            </a:r>
            <a:r>
              <a:rPr lang="el-GR" sz="12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χλμ</a:t>
            </a:r>
            <a:r>
              <a:rPr lang="el-GR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Δίκτυο Μέσης Πίεσης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3.220χλμ. Δίκτυο Χαμηλής Πίεσης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128.000 Σημεία Παράδοσης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78.000 Παροχετευτικοί αγωγοί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\\mercury\OUT_DATA\TGIS\EDA Logos\Small Letters\ΕΔΑ Αττικής Λογότυπο 400x1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" y="6098362"/>
            <a:ext cx="1729045" cy="7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ΕΔΑ Αττικής</a:t>
            </a:r>
            <a:endParaRPr lang="en-GB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-</a:t>
            </a:r>
            <a:fld id="{FFE7A94B-BFDB-432A-B8AA-F13D0BF7D708}" type="slidenum">
              <a:rPr lang="el-GR" altLang="en-US" smtClean="0"/>
              <a:pPr>
                <a:defRPr/>
              </a:pPr>
              <a:t>5</a:t>
            </a:fld>
            <a:r>
              <a:rPr lang="el-GR" altLang="en-US" dirty="0"/>
              <a:t>-</a:t>
            </a:r>
            <a:endParaRPr lang="en-GB" alt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Νοέμβριος </a:t>
            </a:r>
            <a:r>
              <a:rPr lang="en-GB" altLang="en-US" dirty="0"/>
              <a:t>2019</a:t>
            </a:r>
            <a:endParaRPr lang="el-GR" alt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1673" y="1304764"/>
            <a:ext cx="337219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rgbClr val="E882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9pPr>
          </a:lstStyle>
          <a:p>
            <a:r>
              <a:rPr lang="el-GR" altLang="en-US" sz="2000" dirty="0"/>
              <a:t>Υφιστάμενο δίκτυο Φ.Α. Δήμος Μοσχάτου-Ταύρου</a:t>
            </a: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7" y="0"/>
            <a:ext cx="4849803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1514" y="2204864"/>
            <a:ext cx="37465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Στοιχεία Δήμου: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~113χλμ οδικού δικτύου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~4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l-G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χλμ</a:t>
            </a: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κατασκευασμένου δικτύου Χ.Π.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44% ποσοστό κάλυψης δήμου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~3.500 κτίρια σε δίκτυο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20,7% ποσοστό διείσδυσης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παροχές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1450 μετρητές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ΕΔΑ Αττικής</a:t>
            </a:r>
            <a:endParaRPr lang="en-GB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-</a:t>
            </a:r>
            <a:fld id="{FFE7A94B-BFDB-432A-B8AA-F13D0BF7D708}" type="slidenum">
              <a:rPr lang="el-GR" altLang="en-US" smtClean="0"/>
              <a:pPr>
                <a:defRPr/>
              </a:pPr>
              <a:t>6</a:t>
            </a:fld>
            <a:r>
              <a:rPr lang="el-GR" altLang="en-US" dirty="0"/>
              <a:t>-</a:t>
            </a:r>
            <a:endParaRPr lang="en-GB" alt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Νοέμβριος </a:t>
            </a:r>
            <a:r>
              <a:rPr lang="en-GB" altLang="en-US" dirty="0"/>
              <a:t>2019</a:t>
            </a:r>
            <a:endParaRPr lang="el-GR" alt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483768" y="0"/>
            <a:ext cx="6516724" cy="1143000"/>
          </a:xfrm>
        </p:spPr>
        <p:txBody>
          <a:bodyPr/>
          <a:lstStyle/>
          <a:p>
            <a:r>
              <a:rPr lang="el-GR" sz="2400" dirty="0"/>
              <a:t>Μεταβολή</a:t>
            </a:r>
            <a:r>
              <a:rPr lang="el-GR" sz="2400" baseline="0" dirty="0"/>
              <a:t> παροχών και μήκους δικτύου Φ.Α. στο Δήμο Μοσχάτου-Ταύρου για</a:t>
            </a:r>
            <a:r>
              <a:rPr lang="el-GR" sz="2400" dirty="0"/>
              <a:t> τα έτη 2009-2019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8" y="1301982"/>
            <a:ext cx="7231922" cy="474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8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ΕΔΑ Αττικής</a:t>
            </a:r>
            <a:endParaRPr lang="en-GB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-</a:t>
            </a:r>
            <a:fld id="{FFE7A94B-BFDB-432A-B8AA-F13D0BF7D708}" type="slidenum">
              <a:rPr lang="el-GR" altLang="en-US" smtClean="0"/>
              <a:pPr>
                <a:defRPr/>
              </a:pPr>
              <a:t>7</a:t>
            </a:fld>
            <a:r>
              <a:rPr lang="el-GR" altLang="en-US" dirty="0"/>
              <a:t>-</a:t>
            </a:r>
            <a:endParaRPr lang="en-GB" alt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Νοέμβριος </a:t>
            </a:r>
            <a:r>
              <a:rPr lang="en-GB" altLang="en-US" dirty="0"/>
              <a:t>2019</a:t>
            </a:r>
            <a:endParaRPr lang="el-GR" alt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9512" y="2204864"/>
            <a:ext cx="366022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rgbClr val="E882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l-GR" altLang="en-US" sz="2400" dirty="0"/>
              <a:t>Μαζικά ενδιαφέροντα στο Δήμο Μοσχάτου-Ταύρου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7" y="0"/>
            <a:ext cx="484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ΕΔΑ Αττικής</a:t>
            </a:r>
            <a:endParaRPr lang="en-GB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-</a:t>
            </a:r>
            <a:fld id="{FFE7A94B-BFDB-432A-B8AA-F13D0BF7D708}" type="slidenum">
              <a:rPr lang="el-GR" altLang="en-US" smtClean="0"/>
              <a:pPr>
                <a:defRPr/>
              </a:pPr>
              <a:t>8</a:t>
            </a:fld>
            <a:r>
              <a:rPr lang="el-GR" altLang="en-US" dirty="0"/>
              <a:t>-</a:t>
            </a:r>
            <a:endParaRPr lang="en-GB" alt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Νοέμβριος </a:t>
            </a:r>
            <a:r>
              <a:rPr lang="en-GB" altLang="en-US" dirty="0"/>
              <a:t>2019</a:t>
            </a:r>
            <a:endParaRPr lang="el-GR" alt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1764" y="1268760"/>
            <a:ext cx="362422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rgbClr val="E882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9pPr>
          </a:lstStyle>
          <a:p>
            <a:r>
              <a:rPr lang="el-GR" altLang="en-US" sz="2400" dirty="0"/>
              <a:t>Επεκτάσεις δικτύου στο Δήμο Μοσχάτου-Ταύρου για τα έτη 2019-2020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7" y="0"/>
            <a:ext cx="484980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764" y="3681028"/>
            <a:ext cx="381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1800" dirty="0"/>
              <a:t>Στα όρια του δήμου έχουν ήδη κατασκευαστεί 900μ νέου δικτύου και έχουν προγραμματιστεί να κατασκευαστούν άλλα 2χλμ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937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ΕΔΑ Αττικής</a:t>
            </a:r>
            <a:endParaRPr lang="en-GB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-</a:t>
            </a:r>
            <a:fld id="{FFE7A94B-BFDB-432A-B8AA-F13D0BF7D708}" type="slidenum">
              <a:rPr lang="el-GR" altLang="en-US" smtClean="0"/>
              <a:pPr>
                <a:defRPr/>
              </a:pPr>
              <a:t>9</a:t>
            </a:fld>
            <a:r>
              <a:rPr lang="el-GR" altLang="en-US" dirty="0"/>
              <a:t>-</a:t>
            </a:r>
            <a:endParaRPr lang="en-GB" alt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Νοέμβριος </a:t>
            </a:r>
            <a:r>
              <a:rPr lang="en-GB" altLang="en-US" dirty="0"/>
              <a:t>2019</a:t>
            </a:r>
            <a:endParaRPr lang="el-GR" alt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7" y="0"/>
            <a:ext cx="4849803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3616" y="1376772"/>
            <a:ext cx="362422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rgbClr val="E882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88200"/>
                </a:solidFill>
                <a:latin typeface="Calibri" pitchFamily="34" charset="0"/>
              </a:defRPr>
            </a:lvl9pPr>
          </a:lstStyle>
          <a:p>
            <a:r>
              <a:rPr lang="el-GR" altLang="en-US" sz="2400" dirty="0"/>
              <a:t>Επεκτάσεις δικτύου στο Δήμο Μοσχάτου-Ταύρου για τα έτη 2021-2024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764" y="3681028"/>
            <a:ext cx="381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1800" dirty="0"/>
              <a:t>Είναι στα σχέδια της εταιρείας η κατασκευή άλλων 8,3χλμ εντός της πενταετίας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937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plate_EDAA_Final">
  <a:themeElements>
    <a:clrScheme name="Custom 1">
      <a:dk1>
        <a:srgbClr val="595959"/>
      </a:dk1>
      <a:lt1>
        <a:srgbClr val="595959"/>
      </a:lt1>
      <a:dk2>
        <a:srgbClr val="FFFFFF"/>
      </a:dk2>
      <a:lt2>
        <a:srgbClr val="FFFFFF"/>
      </a:lt2>
      <a:accent1>
        <a:srgbClr val="E88200"/>
      </a:accent1>
      <a:accent2>
        <a:srgbClr val="E882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A5A5A5"/>
      </a:accent6>
      <a:hlink>
        <a:srgbClr val="E88200"/>
      </a:hlink>
      <a:folHlink>
        <a:srgbClr val="E882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EDAA</Template>
  <TotalTime>8458</TotalTime>
  <Words>606</Words>
  <Application>Microsoft Office PowerPoint</Application>
  <PresentationFormat>Προβολή στην οθόνη (4:3)</PresentationFormat>
  <Paragraphs>101</Paragraphs>
  <Slides>10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Tahoma</vt:lpstr>
      <vt:lpstr>Times New Roman</vt:lpstr>
      <vt:lpstr>Verdana</vt:lpstr>
      <vt:lpstr>Template_EDAA_Final</vt:lpstr>
      <vt:lpstr>Εταιρεία Διανομής Αερίου Αττικής Α.Ε.</vt:lpstr>
      <vt:lpstr>Σχηματική Παράσταση του Δικτύου Διανομής</vt:lpstr>
      <vt:lpstr>Παρουσίαση του PowerPoint</vt:lpstr>
      <vt:lpstr>Εποπτικός Χάρτης Δικτύου Φ.Α. Αττικής</vt:lpstr>
      <vt:lpstr>Παρουσίαση του PowerPoint</vt:lpstr>
      <vt:lpstr>Μεταβολή παροχών και μήκους δικτύου Φ.Α. στο Δήμο Μοσχάτου-Ταύρου για τα έτη 2009-2019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Attikis</dc:title>
  <dc:creator>Koufis Akis</dc:creator>
  <cp:lastModifiedBy>Popi Konidari</cp:lastModifiedBy>
  <cp:revision>804</cp:revision>
  <cp:lastPrinted>2019-05-29T13:46:30Z</cp:lastPrinted>
  <dcterms:created xsi:type="dcterms:W3CDTF">2004-01-24T15:08:59Z</dcterms:created>
  <dcterms:modified xsi:type="dcterms:W3CDTF">2019-11-14T09:45:16Z</dcterms:modified>
</cp:coreProperties>
</file>