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7" r:id="rId4"/>
    <p:sldId id="267" r:id="rId5"/>
    <p:sldId id="279" r:id="rId6"/>
    <p:sldId id="280" r:id="rId7"/>
    <p:sldId id="281" r:id="rId8"/>
    <p:sldId id="286" r:id="rId9"/>
    <p:sldId id="271" r:id="rId10"/>
    <p:sldId id="272" r:id="rId11"/>
    <p:sldId id="270" r:id="rId12"/>
    <p:sldId id="257" r:id="rId13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2746F-7FC7-4EEC-A842-A32AC4C2E83F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E45B4-DC89-4E20-943C-27EC75D405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8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E32-4212-4964-A86F-73DEEBDCA3CB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1" name="Picture 6" descr="C:\Users\dmavrakis\Documents\Δημος Ταυρου-Μοσχατου\logo-transp2-100x50.png">
            <a:extLst>
              <a:ext uri="{FF2B5EF4-FFF2-40B4-BE49-F238E27FC236}">
                <a16:creationId xmlns:a16="http://schemas.microsoft.com/office/drawing/2014/main" id="{C04A240C-09C6-4A7F-B9D7-33CB9A42B4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95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6">
            <a:extLst>
              <a:ext uri="{FF2B5EF4-FFF2-40B4-BE49-F238E27FC236}">
                <a16:creationId xmlns:a16="http://schemas.microsoft.com/office/drawing/2014/main" id="{5AE51912-942E-4326-8598-0D36AC72AA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0038"/>
            <a:ext cx="10668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179FD6E3-A216-40AC-8830-1294F90E0201}"/>
              </a:ext>
            </a:extLst>
          </p:cNvPr>
          <p:cNvGrpSpPr/>
          <p:nvPr userDrawn="1"/>
        </p:nvGrpSpPr>
        <p:grpSpPr>
          <a:xfrm>
            <a:off x="1524000" y="6049328"/>
            <a:ext cx="6100262" cy="685742"/>
            <a:chOff x="1287236" y="6054726"/>
            <a:chExt cx="6100262" cy="685742"/>
          </a:xfrm>
        </p:grpSpPr>
        <p:pic>
          <p:nvPicPr>
            <p:cNvPr id="14" name="Εικόνα 13">
              <a:extLst>
                <a:ext uri="{FF2B5EF4-FFF2-40B4-BE49-F238E27FC236}">
                  <a16:creationId xmlns:a16="http://schemas.microsoft.com/office/drawing/2014/main" id="{89CAC1D6-1263-4798-981E-B86CB740AB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236" y="6054726"/>
              <a:ext cx="681141" cy="6808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F100DC-73D8-43A3-9531-C87C7CE8BEF2}"/>
                </a:ext>
              </a:extLst>
            </p:cNvPr>
            <p:cNvSpPr txBox="1"/>
            <p:nvPr userDrawn="1"/>
          </p:nvSpPr>
          <p:spPr>
            <a:xfrm>
              <a:off x="2085904" y="6292884"/>
              <a:ext cx="4752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United Nations Academic Impact Hub for 7</a:t>
              </a:r>
              <a:r>
                <a:rPr lang="en-US" sz="1100" b="1" baseline="30000" dirty="0"/>
                <a:t>th</a:t>
              </a:r>
              <a:r>
                <a:rPr lang="en-US" sz="1100" b="1" dirty="0"/>
                <a:t> Sustainable Development Goal </a:t>
              </a:r>
              <a:endParaRPr lang="el-GR" sz="1100" b="1" dirty="0"/>
            </a:p>
          </p:txBody>
        </p:sp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6167DBE5-40E4-4104-B555-D2615C5B2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6157218"/>
              <a:ext cx="583250" cy="583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80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8015-E31B-4C47-A2BD-0A924E34015E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38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4E66-12C8-4CA0-A280-58B78B310D30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91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8A70-52BA-487A-8D93-B06699DBFFAF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918" y="6356351"/>
            <a:ext cx="3086100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502" y="6464600"/>
            <a:ext cx="2057400" cy="365125"/>
          </a:xfrm>
        </p:spPr>
        <p:txBody>
          <a:bodyPr/>
          <a:lstStyle>
            <a:lvl1pPr>
              <a:defRPr sz="1400" b="1"/>
            </a:lvl1pPr>
          </a:lstStyle>
          <a:p>
            <a:fld id="{D0D750FD-686B-49D1-9354-7AB5C3893B14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51FCA745-F064-430D-9D4D-70EDAB059559}"/>
              </a:ext>
            </a:extLst>
          </p:cNvPr>
          <p:cNvGrpSpPr/>
          <p:nvPr userDrawn="1"/>
        </p:nvGrpSpPr>
        <p:grpSpPr>
          <a:xfrm>
            <a:off x="1524000" y="6049328"/>
            <a:ext cx="6100262" cy="685742"/>
            <a:chOff x="1287236" y="6054726"/>
            <a:chExt cx="6100262" cy="685742"/>
          </a:xfrm>
        </p:grpSpPr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9C56C6DD-A7D9-4E31-9FD8-4C39B65233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236" y="6054726"/>
              <a:ext cx="681141" cy="6808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250248-1BFC-4A73-B174-D9014631B46E}"/>
                </a:ext>
              </a:extLst>
            </p:cNvPr>
            <p:cNvSpPr txBox="1"/>
            <p:nvPr userDrawn="1"/>
          </p:nvSpPr>
          <p:spPr>
            <a:xfrm>
              <a:off x="2085904" y="6292884"/>
              <a:ext cx="4752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United Nations Academic Impact Hub for 7</a:t>
              </a:r>
              <a:r>
                <a:rPr lang="en-US" sz="1100" b="1" baseline="30000" dirty="0"/>
                <a:t>th</a:t>
              </a:r>
              <a:r>
                <a:rPr lang="en-US" sz="1100" b="1" dirty="0"/>
                <a:t> Sustainable Development Goal </a:t>
              </a:r>
              <a:endParaRPr lang="el-GR" sz="1100" b="1" dirty="0"/>
            </a:p>
          </p:txBody>
        </p:sp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6686284D-C677-4D7D-9BF9-2E36C7D0F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6157218"/>
              <a:ext cx="583250" cy="583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51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E0A-5192-402E-9DD5-451B2FCEE31F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3AC1F-7EE3-4929-9C20-983111D928DA}"/>
              </a:ext>
            </a:extLst>
          </p:cNvPr>
          <p:cNvSpPr txBox="1"/>
          <p:nvPr userDrawn="1"/>
        </p:nvSpPr>
        <p:spPr>
          <a:xfrm>
            <a:off x="1835696" y="6510536"/>
            <a:ext cx="7056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Εθνικόν</a:t>
            </a:r>
            <a:r>
              <a:rPr lang="el-GR" sz="900" dirty="0"/>
              <a:t> και </a:t>
            </a:r>
            <a:r>
              <a:rPr lang="el-GR" sz="900" dirty="0" err="1"/>
              <a:t>Καποδιστριακόν</a:t>
            </a:r>
            <a:r>
              <a:rPr lang="el-GR" sz="900" dirty="0"/>
              <a:t> </a:t>
            </a:r>
            <a:r>
              <a:rPr lang="el-GR" sz="900" dirty="0" err="1"/>
              <a:t>Πανεπιστήμιον</a:t>
            </a:r>
            <a:r>
              <a:rPr lang="el-GR" sz="900" dirty="0"/>
              <a:t> Αθηνών – Κέντρο Ενεργειακής Πολιτικής και Ανάπτυξης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BB02456-D18B-4F3A-A268-72364CC1B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378935"/>
            <a:ext cx="360040" cy="4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AD9-5711-437E-A6E9-DBF03238817A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4AE6C-BB44-4E57-86E8-0AC756C35F74}"/>
              </a:ext>
            </a:extLst>
          </p:cNvPr>
          <p:cNvSpPr txBox="1"/>
          <p:nvPr userDrawn="1"/>
        </p:nvSpPr>
        <p:spPr>
          <a:xfrm>
            <a:off x="1835696" y="6510536"/>
            <a:ext cx="7056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Εθνικόν</a:t>
            </a:r>
            <a:r>
              <a:rPr lang="el-GR" sz="900" dirty="0"/>
              <a:t> και </a:t>
            </a:r>
            <a:r>
              <a:rPr lang="el-GR" sz="900" dirty="0" err="1"/>
              <a:t>Καποδιστριακόν</a:t>
            </a:r>
            <a:r>
              <a:rPr lang="el-GR" sz="900" dirty="0"/>
              <a:t> </a:t>
            </a:r>
            <a:r>
              <a:rPr lang="el-GR" sz="900" dirty="0" err="1"/>
              <a:t>Πανεπιστήμιον</a:t>
            </a:r>
            <a:r>
              <a:rPr lang="el-GR" sz="900" dirty="0"/>
              <a:t> Αθηνών – Κέντρο Ενεργειακής Πολιτικής και Ανάπτυξης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58AC447-C62A-4D8D-B2FF-D513103AB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378935"/>
            <a:ext cx="360040" cy="4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359-B5F1-4A5C-92F8-9C6EB8B2D81B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70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E385-BDF4-4E52-9974-F8374F56DCE4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8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055C-7420-41CB-9C60-E1B490988F7B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682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3608-A6D3-4EFF-A5B5-9DEFE62330A1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4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82DA-69B8-487F-8770-21568890675F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87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94C7-850D-4296-8793-BA5807B4C4B7}" type="datetime1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50FD-686B-49D1-9354-7AB5C3893B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56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760732-4D33-4868-8961-6B3F3C27B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575" y="2006219"/>
            <a:ext cx="8238227" cy="1394560"/>
          </a:xfrm>
        </p:spPr>
        <p:txBody>
          <a:bodyPr>
            <a:normAutofit/>
          </a:bodyPr>
          <a:lstStyle/>
          <a:p>
            <a:r>
              <a:rPr lang="el-GR" sz="4000" dirty="0"/>
              <a:t>Εμπόδια συμπεριφοράς </a:t>
            </a:r>
            <a:br>
              <a:rPr lang="el-GR" sz="4000" dirty="0"/>
            </a:br>
            <a:r>
              <a:rPr lang="el-GR" sz="4000" dirty="0"/>
              <a:t>στη χρήση φυσικού αερίου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4DAED6-DF6B-4963-A7FD-BDB23D22F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483" y="4649921"/>
            <a:ext cx="3611065" cy="83647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l-GR" sz="1800" dirty="0">
                <a:solidFill>
                  <a:schemeClr val="tx1">
                    <a:tint val="75000"/>
                  </a:schemeClr>
                </a:solidFill>
              </a:rPr>
              <a:t>Δρ. Πόπη Κονιδάρη</a:t>
            </a:r>
          </a:p>
          <a:p>
            <a:pPr>
              <a:spcBef>
                <a:spcPct val="20000"/>
              </a:spcBef>
            </a:pPr>
            <a:r>
              <a:rPr lang="el-GR" sz="1400" dirty="0">
                <a:solidFill>
                  <a:schemeClr val="tx1">
                    <a:tint val="75000"/>
                  </a:schemeClr>
                </a:solidFill>
              </a:rPr>
              <a:t>Επικεφαλής </a:t>
            </a:r>
          </a:p>
          <a:p>
            <a:pPr>
              <a:spcBef>
                <a:spcPct val="20000"/>
              </a:spcBef>
            </a:pPr>
            <a:r>
              <a:rPr lang="el-GR" sz="1400" dirty="0">
                <a:solidFill>
                  <a:schemeClr val="tx1">
                    <a:tint val="75000"/>
                  </a:schemeClr>
                </a:solidFill>
              </a:rPr>
              <a:t>Ομάδας  Πολιτικής για την Κλιματική Αλλαγή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DD682A6-4942-4A64-A8E2-608EFD2D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704A3-8FA1-439D-B6B3-D8C95EBC9DA0}"/>
              </a:ext>
            </a:extLst>
          </p:cNvPr>
          <p:cNvSpPr txBox="1"/>
          <p:nvPr/>
        </p:nvSpPr>
        <p:spPr>
          <a:xfrm>
            <a:off x="1066800" y="457200"/>
            <a:ext cx="70104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j-lt"/>
              </a:rPr>
              <a:t>Δήμος Μοσχάτου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– Ταύρου</a:t>
            </a:r>
          </a:p>
          <a:p>
            <a:pPr algn="ctr">
              <a:defRPr/>
            </a:pPr>
            <a:r>
              <a:rPr lang="el-GR" sz="2000" dirty="0">
                <a:latin typeface="+mj-lt"/>
              </a:rPr>
              <a:t> </a:t>
            </a:r>
            <a:r>
              <a:rPr lang="el-GR" dirty="0">
                <a:latin typeface="+mj-lt"/>
              </a:rPr>
              <a:t>Κέντρο Ενεργειακής Πολιτικής και Ανάπτυξης </a:t>
            </a:r>
          </a:p>
          <a:p>
            <a:pPr algn="ctr">
              <a:defRPr/>
            </a:pPr>
            <a:r>
              <a:rPr lang="el-GR" dirty="0"/>
              <a:t>ΚΕΠΑ – ΕΚΠΑ </a:t>
            </a:r>
          </a:p>
        </p:txBody>
      </p:sp>
    </p:spTree>
    <p:extLst>
      <p:ext uri="{BB962C8B-B14F-4D97-AF65-F5344CB8AC3E}">
        <p14:creationId xmlns:p14="http://schemas.microsoft.com/office/powerpoint/2010/main" val="413228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D5E21C-E7C5-475C-A4CD-F322109B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Ερωτηματολόγιο - 2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8940B4-ED49-4BFE-9B41-9573BBE3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4262526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dirty="0">
                <a:cs typeface="Arial" panose="020B0604020202020204" pitchFamily="34" charset="0"/>
              </a:rPr>
              <a:t>Δομήθηκε σύμφωνα με τα 5 διαφορετικά  είδη εμποδίων.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l-GR" dirty="0"/>
              <a:t>Ερωτήσεις ανοιχτού και κλειστού τύπου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l-GR" dirty="0">
                <a:cs typeface="Arial" panose="020B0604020202020204" pitchFamily="34" charset="0"/>
              </a:rPr>
              <a:t>Στόχος του η συλλογή απόψεων των  ενδιαφερόμενων μερών σχετικά με τη σημασία του κάθε εμποδίου για τη χώρα, μέσω βαθμολόγησης.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A397A4C-4AFB-4D4C-AF47-E07F1745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38C89AB-B631-43AE-8D41-61ADC18BC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67" y="2122097"/>
            <a:ext cx="3423248" cy="2567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1197F-CDB5-49B0-9291-AA31D61D23E9}"/>
              </a:ext>
            </a:extLst>
          </p:cNvPr>
          <p:cNvSpPr txBox="1"/>
          <p:nvPr/>
        </p:nvSpPr>
        <p:spPr>
          <a:xfrm>
            <a:off x="5158597" y="4796287"/>
            <a:ext cx="3726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https://digitalanalytics.gr/interesting-news/erotimatologio-meetup-2018/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127365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77FCA6-5BA7-4FF6-A412-DA1289A3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ανάλυσης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D43572-8409-4BA7-A174-04A6AE44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638809" cy="4351338"/>
          </a:xfrm>
        </p:spPr>
        <p:txBody>
          <a:bodyPr>
            <a:normAutofit fontScale="92500"/>
          </a:bodyPr>
          <a:lstStyle/>
          <a:p>
            <a:pPr marL="357188" indent="-357188">
              <a:buFont typeface="Courier New" panose="02070309020205020404" pitchFamily="49" charset="0"/>
              <a:buChar char="o"/>
            </a:pPr>
            <a:r>
              <a:rPr lang="el-GR" altLang="el-GR" dirty="0"/>
              <a:t>Αποκωδικοποίηση συμπεριφορών</a:t>
            </a:r>
            <a:endParaRPr lang="en-US" altLang="el-GR" dirty="0"/>
          </a:p>
          <a:p>
            <a:pPr marL="357188" indent="-357188">
              <a:buFont typeface="Courier New" panose="02070309020205020404" pitchFamily="49" charset="0"/>
              <a:buChar char="o"/>
            </a:pPr>
            <a:r>
              <a:rPr lang="el-GR" altLang="el-GR" dirty="0"/>
              <a:t>Ανάδειξη μη χαρτογραφημένων εμποδίων</a:t>
            </a:r>
          </a:p>
          <a:p>
            <a:pPr marL="357188" indent="-357188">
              <a:buFont typeface="Courier New" panose="02070309020205020404" pitchFamily="49" charset="0"/>
              <a:buChar char="o"/>
            </a:pPr>
            <a:r>
              <a:rPr lang="el-GR" altLang="el-GR" dirty="0"/>
              <a:t>Ανάδειξη της αλληλεπίδρασης των εμποδίων</a:t>
            </a:r>
          </a:p>
          <a:p>
            <a:pPr marL="357188" indent="-357188">
              <a:buFont typeface="Courier New" panose="02070309020205020404" pitchFamily="49" charset="0"/>
              <a:buChar char="o"/>
            </a:pPr>
            <a:r>
              <a:rPr lang="el-GR" altLang="el-GR" dirty="0"/>
              <a:t>Αξιολόγηση παραγόντων που επηρεάζουν τις πολιτικές για τη χρήση φυσικού αερίου</a:t>
            </a:r>
          </a:p>
          <a:p>
            <a:pPr marL="357188" indent="-357188">
              <a:buFont typeface="Courier New" panose="02070309020205020404" pitchFamily="49" charset="0"/>
              <a:buChar char="o"/>
            </a:pPr>
            <a:r>
              <a:rPr lang="el-GR" altLang="el-GR" dirty="0"/>
              <a:t>Αλλαγή συμπεριφοράς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76D5B9F-357B-4961-8E3C-4EA867D5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0560927-F71A-464C-A8D4-26C3FA3F5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0" y="2245744"/>
            <a:ext cx="3269412" cy="21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270E72-A0DF-49BF-94FC-78333F5A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21B35B-7CFE-4E6F-B137-B2903A0D0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3600" dirty="0"/>
              <a:t>Ευχαριστώ για την προσοχή σας</a:t>
            </a:r>
            <a:endParaRPr lang="en-US" sz="36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dirty="0"/>
              <a:t>Στοιχεία επικοινωνίας</a:t>
            </a:r>
          </a:p>
          <a:p>
            <a:pPr marL="0" indent="0" algn="ctr">
              <a:buNone/>
            </a:pPr>
            <a:r>
              <a:rPr lang="el-GR" sz="1800" dirty="0" err="1"/>
              <a:t>Τηλ</a:t>
            </a:r>
            <a:r>
              <a:rPr lang="el-GR" sz="1800" dirty="0"/>
              <a:t>. : </a:t>
            </a:r>
            <a:r>
              <a:rPr lang="en-US" sz="1800"/>
              <a:t>210 72 </a:t>
            </a:r>
            <a:r>
              <a:rPr lang="en-US" sz="1800" dirty="0"/>
              <a:t>75 830</a:t>
            </a:r>
          </a:p>
          <a:p>
            <a:pPr marL="0" indent="0" algn="ctr">
              <a:buNone/>
            </a:pPr>
            <a:r>
              <a:rPr lang="en-US" sz="1800" dirty="0"/>
              <a:t>e-mail: pkonidar@kepa.uoa.gr</a:t>
            </a:r>
            <a:endParaRPr lang="el-GR" sz="18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EA88CBE-7E26-49A1-A2CA-461C8781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158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22182C-5E48-4CC1-8C5C-D5DDA8D7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9981"/>
            <a:ext cx="3943350" cy="955923"/>
          </a:xfrm>
        </p:spPr>
        <p:txBody>
          <a:bodyPr/>
          <a:lstStyle/>
          <a:p>
            <a:r>
              <a:rPr lang="el-GR" dirty="0"/>
              <a:t>Δομή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8F7A3-E532-4FF1-AA0C-34141EDE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8824"/>
            <a:ext cx="5280443" cy="3184768"/>
          </a:xfrm>
        </p:spPr>
        <p:txBody>
          <a:bodyPr>
            <a:normAutofit/>
          </a:bodyPr>
          <a:lstStyle/>
          <a:p>
            <a:r>
              <a:rPr lang="el-GR" altLang="ko-KR" sz="3200" dirty="0"/>
              <a:t>Πλαίσιο</a:t>
            </a:r>
          </a:p>
          <a:p>
            <a:r>
              <a:rPr lang="el-GR" altLang="ko-KR" sz="3200" dirty="0"/>
              <a:t>Εμπόδια συμπεριφοράς</a:t>
            </a:r>
          </a:p>
          <a:p>
            <a:r>
              <a:rPr lang="el-GR" altLang="ko-KR" sz="3200" dirty="0"/>
              <a:t>Ανάλυση εμποδίων</a:t>
            </a:r>
            <a:endParaRPr lang="en-US" altLang="ko-KR" sz="3200" dirty="0"/>
          </a:p>
          <a:p>
            <a:r>
              <a:rPr lang="el-GR" altLang="ko-KR" sz="3200" dirty="0"/>
              <a:t>Χρήση αποτελεσμάτων</a:t>
            </a:r>
            <a:endParaRPr lang="el-GR" sz="3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CC2AB4-DA27-4F63-A662-025C3962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A37B1AF-F16B-4FBF-AC51-93AAFEE13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76" y="1654408"/>
            <a:ext cx="2505306" cy="35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8109908" cy="4351338"/>
          </a:xfrm>
        </p:spPr>
        <p:txBody>
          <a:bodyPr>
            <a:normAutofit/>
          </a:bodyPr>
          <a:lstStyle/>
          <a:p>
            <a:r>
              <a:rPr lang="el-GR" dirty="0"/>
              <a:t>Ανάγκη επίτευξης στόχων συνθήκης του Παρισιού </a:t>
            </a:r>
          </a:p>
          <a:p>
            <a:r>
              <a:rPr lang="el-GR" i="1" dirty="0"/>
              <a:t>«Περισσότερη φιλοδοξία και ισχυρότερη δέσμευση» </a:t>
            </a:r>
            <a:r>
              <a:rPr lang="en-US" sz="1800" i="1" dirty="0"/>
              <a:t>(</a:t>
            </a:r>
            <a:r>
              <a:rPr lang="el-GR" sz="1800" i="1" dirty="0"/>
              <a:t>Γ.Γ. του ΟΗΕ</a:t>
            </a:r>
            <a:r>
              <a:rPr lang="en-US" sz="1800" i="1" dirty="0"/>
              <a:t>, </a:t>
            </a:r>
            <a:r>
              <a:rPr lang="el-GR" sz="1800" i="1" dirty="0"/>
              <a:t>21-9-2019 –</a:t>
            </a:r>
            <a:r>
              <a:rPr lang="en-US" sz="1800" i="1" dirty="0"/>
              <a:t>Youth Climate Summit</a:t>
            </a:r>
            <a:r>
              <a:rPr lang="el-GR" sz="1800" i="1" baseline="30000" dirty="0"/>
              <a:t>1</a:t>
            </a:r>
            <a:r>
              <a:rPr lang="en-US" sz="1800" i="1" dirty="0"/>
              <a:t>)</a:t>
            </a:r>
            <a:r>
              <a:rPr lang="el-GR" sz="1800" i="1" dirty="0"/>
              <a:t>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l-GR" i="1" dirty="0"/>
              <a:t>«Η κλιματική αλλαγή προκαλείται από εμάς και οι λύσεις πρέπει να προέλθουν από εμάς»</a:t>
            </a:r>
            <a:r>
              <a:rPr lang="en-US" i="1" dirty="0"/>
              <a:t> </a:t>
            </a:r>
            <a:endParaRPr lang="el-GR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i="1" dirty="0"/>
              <a:t>   </a:t>
            </a:r>
            <a:r>
              <a:rPr lang="en-US" sz="1800" i="1" dirty="0"/>
              <a:t>(</a:t>
            </a:r>
            <a:r>
              <a:rPr lang="el-GR" sz="1800" i="1" dirty="0"/>
              <a:t>Γ.Γ. του ΟΗΕ</a:t>
            </a:r>
            <a:r>
              <a:rPr lang="en-US" sz="1800" i="1" dirty="0"/>
              <a:t>, </a:t>
            </a:r>
            <a:r>
              <a:rPr lang="el-GR" sz="1800" i="1" dirty="0"/>
              <a:t>23-9-2019 – </a:t>
            </a:r>
            <a:r>
              <a:rPr lang="en-US" sz="1800" i="1" dirty="0"/>
              <a:t>Climate Summit</a:t>
            </a:r>
            <a:r>
              <a:rPr lang="el-GR" sz="1800" i="1" baseline="30000" dirty="0"/>
              <a:t>2</a:t>
            </a:r>
            <a:r>
              <a:rPr lang="en-US" sz="1800" i="1" dirty="0"/>
              <a:t>)</a:t>
            </a:r>
            <a:r>
              <a:rPr lang="el-GR" sz="1800" i="1" dirty="0"/>
              <a:t> </a:t>
            </a:r>
            <a:endParaRPr lang="el-GR" i="1" dirty="0"/>
          </a:p>
          <a:p>
            <a:r>
              <a:rPr lang="el-GR" dirty="0"/>
              <a:t>Υπερνίκηση εμποδίων</a:t>
            </a:r>
          </a:p>
          <a:p>
            <a:r>
              <a:rPr lang="el-GR" dirty="0"/>
              <a:t>Έως 20% βελτίωση στην επίτευξη στόχων λόγω μέτρων αλλαγής συμπεριφοράς </a:t>
            </a:r>
            <a:r>
              <a:rPr lang="en-GB" sz="2000" dirty="0"/>
              <a:t>(UNEP, 2016</a:t>
            </a:r>
            <a:r>
              <a:rPr lang="el-GR" sz="2000" baseline="30000" dirty="0"/>
              <a:t>3</a:t>
            </a:r>
            <a:r>
              <a:rPr lang="en-GB" sz="2000" dirty="0"/>
              <a:t>)</a:t>
            </a:r>
            <a:endParaRPr lang="el-GR" sz="2000" dirty="0"/>
          </a:p>
          <a:p>
            <a:endParaRPr lang="el-GR" i="1" dirty="0"/>
          </a:p>
          <a:p>
            <a:endParaRPr lang="el-GR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B0E10-82DB-41B0-97CA-44F568BCCA6B}"/>
              </a:ext>
            </a:extLst>
          </p:cNvPr>
          <p:cNvSpPr txBox="1"/>
          <p:nvPr/>
        </p:nvSpPr>
        <p:spPr>
          <a:xfrm>
            <a:off x="851858" y="5516417"/>
            <a:ext cx="7886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1 - </a:t>
            </a:r>
            <a:r>
              <a:rPr lang="en-GB" sz="1100" dirty="0"/>
              <a:t>https://www.un.org/en/climatechange/youth-summit.shtml</a:t>
            </a:r>
          </a:p>
          <a:p>
            <a:r>
              <a:rPr lang="en-GB" sz="1100" dirty="0"/>
              <a:t>2 – https://www.un.org/sg/en/content/sg/speeches/2019-09-23/remarks-2019-climate-action-summit</a:t>
            </a:r>
            <a:endParaRPr lang="el-GR" sz="1100" dirty="0"/>
          </a:p>
          <a:p>
            <a:r>
              <a:rPr lang="el-GR" sz="1100" dirty="0"/>
              <a:t>3 - </a:t>
            </a:r>
            <a:r>
              <a:rPr lang="en-GB" sz="1100" dirty="0"/>
              <a:t>https://www.unenvironment.org/resources/emissions-gap-report-2016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2169F0-A994-40E4-A70B-E46E21DC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21" y="631066"/>
            <a:ext cx="7886700" cy="811372"/>
          </a:xfrm>
        </p:spPr>
        <p:txBody>
          <a:bodyPr>
            <a:normAutofit/>
          </a:bodyPr>
          <a:lstStyle/>
          <a:p>
            <a:r>
              <a:rPr lang="el-GR" sz="3600" dirty="0"/>
              <a:t>Εμπόδια</a:t>
            </a:r>
            <a:r>
              <a:rPr lang="el-GR" sz="3600" b="1" dirty="0"/>
              <a:t> </a:t>
            </a:r>
            <a:r>
              <a:rPr lang="el-GR" sz="2800" dirty="0"/>
              <a:t>(ορισμός)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F906C4-0884-4B9B-8895-FAC993CA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448"/>
            <a:ext cx="385319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Δυνάμεις ή θεωρητικοί </a:t>
            </a:r>
            <a:r>
              <a:rPr lang="el-GR" sz="2400" dirty="0">
                <a:solidFill>
                  <a:srgbClr val="00B0F0"/>
                </a:solidFill>
              </a:rPr>
              <a:t>μηχανισμοί που </a:t>
            </a:r>
            <a:r>
              <a:rPr lang="el-GR" sz="2400" dirty="0"/>
              <a:t>παρατηρούνται κατά τη λειτουργία συγκεκριμένων αγορών και </a:t>
            </a:r>
            <a:r>
              <a:rPr lang="el-GR" sz="2400" dirty="0">
                <a:solidFill>
                  <a:schemeClr val="accent2"/>
                </a:solidFill>
              </a:rPr>
              <a:t>εμποδίζουν συμπεριφορές</a:t>
            </a:r>
            <a:r>
              <a:rPr lang="el-GR" sz="2400" dirty="0"/>
              <a:t> ή επενδύσεις</a:t>
            </a:r>
            <a:r>
              <a:rPr lang="en-US" sz="2400" dirty="0"/>
              <a:t>,</a:t>
            </a:r>
            <a:r>
              <a:rPr lang="el-GR" sz="2400" dirty="0"/>
              <a:t> </a:t>
            </a:r>
            <a:r>
              <a:rPr lang="el-GR" sz="2400" dirty="0">
                <a:solidFill>
                  <a:schemeClr val="accent6"/>
                </a:solidFill>
              </a:rPr>
              <a:t>που θα μπορούσαν να  αυξήσουν τη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l-GR" sz="2400" dirty="0">
                <a:solidFill>
                  <a:schemeClr val="accent6"/>
                </a:solidFill>
              </a:rPr>
              <a:t>χρήση του  φυσικού αερίου </a:t>
            </a:r>
            <a:r>
              <a:rPr lang="el-GR" sz="2400" dirty="0"/>
              <a:t>στην τελική ενεργειακή κατανάλωση του τομέα των κτηρίων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B98405-5C08-48EE-A6DC-1E8FF97E5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85" y="2325213"/>
            <a:ext cx="3524634" cy="2207573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F87AE46-CCE3-490E-AF5D-22F79323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47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283D33-0F16-48BF-BF92-399D4276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15018" cy="1325563"/>
          </a:xfrm>
        </p:spPr>
        <p:txBody>
          <a:bodyPr/>
          <a:lstStyle/>
          <a:p>
            <a:r>
              <a:rPr lang="el-GR" dirty="0"/>
              <a:t>Εμπόδια - 1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321617-B1E0-4F5F-9987-186090E9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608248" cy="4333635"/>
          </a:xfrm>
        </p:spPr>
        <p:txBody>
          <a:bodyPr>
            <a:normAutofit/>
          </a:bodyPr>
          <a:lstStyle/>
          <a:p>
            <a:r>
              <a:rPr lang="el-GR" sz="3200" dirty="0"/>
              <a:t>Κοινωνικά</a:t>
            </a:r>
          </a:p>
          <a:p>
            <a:pPr lvl="1"/>
            <a:r>
              <a:rPr lang="el-GR" dirty="0">
                <a:ea typeface="Times New Roman" panose="02020603050405020304" pitchFamily="18" charset="0"/>
              </a:rPr>
              <a:t>Κοινωνικός περίγυρος</a:t>
            </a:r>
          </a:p>
          <a:p>
            <a:pPr lvl="1"/>
            <a:r>
              <a:rPr lang="el-GR" dirty="0">
                <a:ea typeface="Times New Roman" panose="02020603050405020304" pitchFamily="18" charset="0"/>
              </a:rPr>
              <a:t>Αλλαγή συνηθειών</a:t>
            </a:r>
          </a:p>
          <a:p>
            <a:pPr lvl="1"/>
            <a:r>
              <a:rPr lang="el-GR" dirty="0">
                <a:ea typeface="Times New Roman" panose="02020603050405020304" pitchFamily="18" charset="0"/>
              </a:rPr>
              <a:t>Προσωπικές προτεραιότητες</a:t>
            </a:r>
          </a:p>
          <a:p>
            <a:r>
              <a:rPr lang="el-GR" dirty="0">
                <a:ea typeface="Times New Roman" panose="02020603050405020304" pitchFamily="18" charset="0"/>
              </a:rPr>
              <a:t>Πολιτιστικά</a:t>
            </a:r>
          </a:p>
          <a:p>
            <a:pPr lvl="1"/>
            <a:r>
              <a:rPr lang="el-GR" dirty="0">
                <a:ea typeface="Times New Roman" panose="02020603050405020304" pitchFamily="18" charset="0"/>
              </a:rPr>
              <a:t>Αντιλήψεις/πεποιθήσεις που επικρατούν στην κοινωνία  </a:t>
            </a:r>
          </a:p>
          <a:p>
            <a:r>
              <a:rPr lang="el-GR" dirty="0">
                <a:ea typeface="Times New Roman" panose="02020603050405020304" pitchFamily="18" charset="0"/>
              </a:rPr>
              <a:t>Εκπαιδευτικά</a:t>
            </a:r>
          </a:p>
          <a:p>
            <a:pPr lvl="1"/>
            <a:r>
              <a:rPr lang="el-GR" dirty="0">
                <a:ea typeface="Times New Roman" panose="02020603050405020304" pitchFamily="18" charset="0"/>
              </a:rPr>
              <a:t>Απόψεις για φορείς του κλάδου </a:t>
            </a:r>
          </a:p>
          <a:p>
            <a:pPr lvl="1"/>
            <a:r>
              <a:rPr lang="el-GR" dirty="0">
                <a:ea typeface="Times New Roman" panose="02020603050405020304" pitchFamily="18" charset="0"/>
              </a:rPr>
              <a:t>Πληροφορίες που προσφέρονται </a:t>
            </a:r>
          </a:p>
          <a:p>
            <a:pPr lvl="1"/>
            <a:endParaRPr lang="el-GR" dirty="0">
              <a:ea typeface="Times New Roman" panose="02020603050405020304" pitchFamily="18" charset="0"/>
            </a:endParaRPr>
          </a:p>
          <a:p>
            <a:pPr lvl="1"/>
            <a:endParaRPr lang="el-GR" dirty="0">
              <a:ea typeface="Times New Roman" panose="02020603050405020304" pitchFamily="18" charset="0"/>
            </a:endParaRPr>
          </a:p>
          <a:p>
            <a:pPr lvl="1"/>
            <a:endParaRPr lang="el-GR" dirty="0">
              <a:solidFill>
                <a:schemeClr val="dk1"/>
              </a:solidFill>
            </a:endParaRPr>
          </a:p>
          <a:p>
            <a:pPr lvl="1"/>
            <a:endParaRPr lang="el-GR" dirty="0"/>
          </a:p>
          <a:p>
            <a:pPr lvl="1"/>
            <a:endParaRPr lang="el-GR" sz="3600" dirty="0">
              <a:ea typeface="Times New Roman" panose="02020603050405020304" pitchFamily="18" charset="0"/>
            </a:endParaRPr>
          </a:p>
          <a:p>
            <a:pPr lvl="1"/>
            <a:endParaRPr lang="el-GR" dirty="0"/>
          </a:p>
          <a:p>
            <a:pPr lvl="1"/>
            <a:endParaRPr lang="el-GR" sz="3600" dirty="0">
              <a:ea typeface="Times New Roman" panose="02020603050405020304" pitchFamily="18" charset="0"/>
            </a:endParaRPr>
          </a:p>
          <a:p>
            <a:pPr lvl="1"/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23CF1A-44CE-401A-A44C-73732EC9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FC64B60-A2C0-4E17-83CB-D5E612C6E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07" y="2629560"/>
            <a:ext cx="3022993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0E0A17-4404-40E5-B90D-A30C1401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05441" cy="1325563"/>
          </a:xfrm>
        </p:spPr>
        <p:txBody>
          <a:bodyPr/>
          <a:lstStyle/>
          <a:p>
            <a:r>
              <a:rPr lang="el-GR" dirty="0"/>
              <a:t>Εμπόδια - 2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07B89E-2C0A-4E74-8513-55472B05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039569" cy="4351338"/>
          </a:xfrm>
        </p:spPr>
        <p:txBody>
          <a:bodyPr>
            <a:normAutofit/>
          </a:bodyPr>
          <a:lstStyle/>
          <a:p>
            <a:r>
              <a:rPr lang="el-GR" dirty="0"/>
              <a:t>Οικονομικά</a:t>
            </a:r>
          </a:p>
          <a:p>
            <a:pPr lvl="1"/>
            <a:r>
              <a:rPr lang="el-GR" dirty="0"/>
              <a:t>Πηγές χρηματοδότησης</a:t>
            </a:r>
          </a:p>
          <a:p>
            <a:pPr lvl="1"/>
            <a:r>
              <a:rPr lang="el-GR" dirty="0"/>
              <a:t>Ύψος επένδυσης</a:t>
            </a:r>
          </a:p>
          <a:p>
            <a:pPr lvl="1"/>
            <a:r>
              <a:rPr lang="el-GR" dirty="0"/>
              <a:t>Αβεβαιότητα</a:t>
            </a:r>
          </a:p>
          <a:p>
            <a:pPr lvl="1"/>
            <a:r>
              <a:rPr lang="el-GR" dirty="0"/>
              <a:t>Χρονικό ορίζοντα απόδοσης της επένδυσης</a:t>
            </a:r>
          </a:p>
          <a:p>
            <a:pPr lvl="1"/>
            <a:r>
              <a:rPr lang="el-GR" dirty="0"/>
              <a:t>Οικονομική κρίση στη χώρα</a:t>
            </a:r>
          </a:p>
          <a:p>
            <a:endParaRPr lang="el-GR" dirty="0">
              <a:solidFill>
                <a:schemeClr val="dk1"/>
              </a:solidFill>
            </a:endParaRPr>
          </a:p>
          <a:p>
            <a:endParaRPr lang="el-GR" dirty="0">
              <a:solidFill>
                <a:schemeClr val="dk1"/>
              </a:solidFill>
            </a:endParaRPr>
          </a:p>
          <a:p>
            <a:endParaRPr lang="el-GR" dirty="0">
              <a:solidFill>
                <a:schemeClr val="dk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54D9694-1BDD-4550-8CAD-B22DC79E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19DB41E-11F3-4C5F-ACA0-1FEF8E67C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50" y="2484409"/>
            <a:ext cx="2468200" cy="17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A469D7-05CC-4D51-A9B7-B9CC25CE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365126"/>
            <a:ext cx="8739604" cy="1325563"/>
          </a:xfrm>
        </p:spPr>
        <p:txBody>
          <a:bodyPr/>
          <a:lstStyle/>
          <a:p>
            <a:r>
              <a:rPr lang="el-GR" dirty="0"/>
              <a:t>Εμπόδια -3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BF0568-2340-403D-B8AB-D1A8E6B83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7881"/>
            <a:ext cx="4331539" cy="3345465"/>
          </a:xfrm>
        </p:spPr>
        <p:txBody>
          <a:bodyPr/>
          <a:lstStyle/>
          <a:p>
            <a:r>
              <a:rPr lang="el-GR" dirty="0">
                <a:solidFill>
                  <a:schemeClr val="dk1"/>
                </a:solidFill>
              </a:rPr>
              <a:t>Θεσμικά</a:t>
            </a:r>
          </a:p>
          <a:p>
            <a:pPr lvl="1"/>
            <a:r>
              <a:rPr lang="el-GR" dirty="0">
                <a:solidFill>
                  <a:schemeClr val="dk1"/>
                </a:solidFill>
              </a:rPr>
              <a:t>Ρόλοι ιδιοκτήτη-ενοικιαστή</a:t>
            </a:r>
          </a:p>
          <a:p>
            <a:pPr lvl="1"/>
            <a:r>
              <a:rPr lang="el-GR" dirty="0">
                <a:solidFill>
                  <a:schemeClr val="dk1"/>
                </a:solidFill>
              </a:rPr>
              <a:t>Αντιλήψεις για διαδικασίες, τεχνικές προδιαγραφές</a:t>
            </a:r>
          </a:p>
          <a:p>
            <a:pPr lvl="1"/>
            <a:r>
              <a:rPr lang="el-GR" dirty="0">
                <a:solidFill>
                  <a:schemeClr val="dk1"/>
                </a:solidFill>
              </a:rPr>
              <a:t>Φορείς υλοποίησης</a:t>
            </a:r>
          </a:p>
          <a:p>
            <a:endParaRPr lang="el-GR" dirty="0">
              <a:solidFill>
                <a:schemeClr val="dk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CB7271-9040-4915-BD5B-E723A458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19E5BC3-67A0-407A-9795-8DDB23F61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31" y="2197041"/>
            <a:ext cx="3457783" cy="19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9731C9-32BE-4A70-8F39-15C0C147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9" y="365126"/>
            <a:ext cx="8765483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Ανάλυση εμποδίων συμπεριφορών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19438D-C217-4BA0-BF1D-FD2F9BFE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19726" cy="4351338"/>
          </a:xfrm>
        </p:spPr>
        <p:txBody>
          <a:bodyPr/>
          <a:lstStyle/>
          <a:p>
            <a:r>
              <a:rPr lang="el-GR" dirty="0"/>
              <a:t>Βιβλιογραφική αναζήτηση</a:t>
            </a:r>
          </a:p>
          <a:p>
            <a:pPr lvl="1"/>
            <a:r>
              <a:rPr lang="el-GR" dirty="0"/>
              <a:t>Επίσημες εκθέσεις, μελέτες, άρθρα κλπ.</a:t>
            </a:r>
          </a:p>
          <a:p>
            <a:r>
              <a:rPr lang="el-GR" dirty="0"/>
              <a:t>Επικοινωνία με καταναλωτές</a:t>
            </a:r>
          </a:p>
          <a:p>
            <a:pPr lvl="1"/>
            <a:r>
              <a:rPr lang="el-GR" dirty="0"/>
              <a:t>Ερωτηματολόγια </a:t>
            </a:r>
          </a:p>
          <a:p>
            <a:pPr lvl="1"/>
            <a:r>
              <a:rPr lang="el-GR" dirty="0"/>
              <a:t>Συνεντεύξεις</a:t>
            </a:r>
          </a:p>
          <a:p>
            <a:pPr lvl="1"/>
            <a:r>
              <a:rPr lang="el-GR" dirty="0"/>
              <a:t>Τηλεφωνική επικοινωνία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B9FD05-943D-4FB5-89CA-0367474B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78275C4-19F3-4A37-9998-6654EB9DD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76" y="2432881"/>
            <a:ext cx="3520623" cy="238899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D3A8C19-E8E2-44E2-8D15-32773D65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1" y="3429000"/>
            <a:ext cx="558905" cy="5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1AF59F-47C4-42F4-9823-B15EE3F9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Ερωτηματολόγιο -1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367102-E4C9-4117-907D-A7518E89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452973" cy="4351338"/>
          </a:xfrm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l-GR" sz="2400" dirty="0"/>
              <a:t>Εισαγωγή &amp; Γλωσσάριο Όρων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l-GR" sz="2400" dirty="0"/>
              <a:t>Προφίλ τελικού ενεργειακού καταναλωτή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l-GR" sz="2400" dirty="0"/>
              <a:t>Ερωτήσεις για χρήση φυσικού αερίου στον κτηριακό τομέα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l-GR" dirty="0"/>
              <a:t>Αξιολόγηση χαρτογραφημένων εμποδίων.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l-GR" dirty="0"/>
              <a:t>Ταξινόμηση υπαρχόντων εμποδίων με βάση τη σημασία τους.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l-GR" dirty="0"/>
              <a:t>Συμπλήρωση εμποδίων από τον συμμετέχοντα στην έρευνα.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l-GR" sz="2400" dirty="0"/>
              <a:t>Διάρκεια συμπλήρωσης </a:t>
            </a:r>
            <a:r>
              <a:rPr lang="en-US" sz="2400" dirty="0"/>
              <a:t>15-20</a:t>
            </a:r>
            <a:r>
              <a:rPr lang="el-GR" sz="2400" dirty="0"/>
              <a:t> λεπτά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D8051A-41A6-4BE6-822C-39092316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5" name="Θέση περιεχομένου 5">
            <a:extLst>
              <a:ext uri="{FF2B5EF4-FFF2-40B4-BE49-F238E27FC236}">
                <a16:creationId xmlns:a16="http://schemas.microsoft.com/office/drawing/2014/main" id="{7097934E-0214-4E5F-805D-808A5B765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67" y="2480154"/>
            <a:ext cx="2761498" cy="18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578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3260</TotalTime>
  <Words>444</Words>
  <Application>Microsoft Office PowerPoint</Application>
  <PresentationFormat>Προβολή στην οθόνη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Θέμα του Office</vt:lpstr>
      <vt:lpstr>Εμπόδια συμπεριφοράς  στη χρήση φυσικού αερίου</vt:lpstr>
      <vt:lpstr>Δομή</vt:lpstr>
      <vt:lpstr>Πλαίσιο</vt:lpstr>
      <vt:lpstr>Εμπόδια (ορισμός)</vt:lpstr>
      <vt:lpstr>Εμπόδια - 1</vt:lpstr>
      <vt:lpstr>Εμπόδια - 2</vt:lpstr>
      <vt:lpstr>Εμπόδια -3</vt:lpstr>
      <vt:lpstr>Ανάλυση εμποδίων συμπεριφορών </vt:lpstr>
      <vt:lpstr>Ερωτηματολόγιο -1</vt:lpstr>
      <vt:lpstr>Ερωτηματολόγιο - 2</vt:lpstr>
      <vt:lpstr>Αποτελέσματα ανάλυσης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Popi Konidari</dc:creator>
  <cp:lastModifiedBy>Popi Konidari</cp:lastModifiedBy>
  <cp:revision>169</cp:revision>
  <cp:lastPrinted>2019-05-07T09:04:49Z</cp:lastPrinted>
  <dcterms:created xsi:type="dcterms:W3CDTF">2019-02-19T15:51:59Z</dcterms:created>
  <dcterms:modified xsi:type="dcterms:W3CDTF">2019-11-14T09:41:11Z</dcterms:modified>
</cp:coreProperties>
</file>