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7" r:id="rId2"/>
    <p:sldId id="258" r:id="rId3"/>
    <p:sldId id="260" r:id="rId4"/>
    <p:sldId id="262" r:id="rId5"/>
    <p:sldId id="261" r:id="rId6"/>
    <p:sldId id="263" r:id="rId7"/>
    <p:sldId id="264" r:id="rId8"/>
    <p:sldId id="265" r:id="rId9"/>
    <p:sldId id="266" r:id="rId10"/>
    <p:sldId id="267" r:id="rId11"/>
    <p:sldId id="268" r:id="rId12"/>
    <p:sldId id="269" r:id="rId13"/>
    <p:sldId id="270" r:id="rId14"/>
    <p:sldId id="271" r:id="rId15"/>
    <p:sldId id="273" r:id="rId16"/>
    <p:sldId id="272" r:id="rId17"/>
    <p:sldId id="274" r:id="rId18"/>
    <p:sldId id="276" r:id="rId19"/>
    <p:sldId id="277" r:id="rId20"/>
    <p:sldId id="279" r:id="rId21"/>
    <p:sldId id="280" r:id="rId22"/>
    <p:sldId id="278" r:id="rId23"/>
  </p:sldIdLst>
  <p:sldSz cx="9144000" cy="6858000" type="screen4x3"/>
  <p:notesSz cx="6889750"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8286" autoAdjust="0"/>
  </p:normalViewPr>
  <p:slideViewPr>
    <p:cSldViewPr>
      <p:cViewPr varScale="1">
        <p:scale>
          <a:sx n="107" d="100"/>
          <a:sy n="107" d="100"/>
        </p:scale>
        <p:origin x="1656" y="96"/>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978" y="102"/>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85558" cy="500936"/>
          </a:xfrm>
          <a:prstGeom prst="rect">
            <a:avLst/>
          </a:prstGeom>
        </p:spPr>
        <p:txBody>
          <a:bodyPr vert="horz" lIns="96606" tIns="48304" rIns="96606" bIns="48304" rtlCol="0"/>
          <a:lstStyle>
            <a:lvl1pPr algn="l">
              <a:defRPr sz="1300"/>
            </a:lvl1pPr>
          </a:lstStyle>
          <a:p>
            <a:endParaRPr lang="el-GR"/>
          </a:p>
        </p:txBody>
      </p:sp>
      <p:sp>
        <p:nvSpPr>
          <p:cNvPr id="3" name="Θέση ημερομηνίας 2"/>
          <p:cNvSpPr>
            <a:spLocks noGrp="1"/>
          </p:cNvSpPr>
          <p:nvPr>
            <p:ph type="dt" sz="quarter" idx="1"/>
          </p:nvPr>
        </p:nvSpPr>
        <p:spPr>
          <a:xfrm>
            <a:off x="3902597" y="0"/>
            <a:ext cx="2985558" cy="500936"/>
          </a:xfrm>
          <a:prstGeom prst="rect">
            <a:avLst/>
          </a:prstGeom>
        </p:spPr>
        <p:txBody>
          <a:bodyPr vert="horz" lIns="96606" tIns="48304" rIns="96606" bIns="48304" rtlCol="0"/>
          <a:lstStyle>
            <a:lvl1pPr algn="r">
              <a:defRPr sz="1300"/>
            </a:lvl1pPr>
          </a:lstStyle>
          <a:p>
            <a:fld id="{AC1E2036-21B0-4C7A-99EF-7F8717277D48}" type="datetimeFigureOut">
              <a:rPr lang="el-GR" smtClean="0"/>
              <a:pPr/>
              <a:t>14/11/2019</a:t>
            </a:fld>
            <a:endParaRPr lang="el-GR"/>
          </a:p>
        </p:txBody>
      </p:sp>
      <p:sp>
        <p:nvSpPr>
          <p:cNvPr id="4" name="Θέση υποσέλιδου 3"/>
          <p:cNvSpPr>
            <a:spLocks noGrp="1"/>
          </p:cNvSpPr>
          <p:nvPr>
            <p:ph type="ftr" sz="quarter" idx="2"/>
          </p:nvPr>
        </p:nvSpPr>
        <p:spPr>
          <a:xfrm>
            <a:off x="1" y="9516038"/>
            <a:ext cx="2985558" cy="500936"/>
          </a:xfrm>
          <a:prstGeom prst="rect">
            <a:avLst/>
          </a:prstGeom>
        </p:spPr>
        <p:txBody>
          <a:bodyPr vert="horz" lIns="96606" tIns="48304" rIns="96606" bIns="48304"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902597" y="9516038"/>
            <a:ext cx="2985558" cy="500936"/>
          </a:xfrm>
          <a:prstGeom prst="rect">
            <a:avLst/>
          </a:prstGeom>
        </p:spPr>
        <p:txBody>
          <a:bodyPr vert="horz" lIns="96606" tIns="48304" rIns="96606" bIns="48304" rtlCol="0" anchor="b"/>
          <a:lstStyle>
            <a:lvl1pPr algn="r">
              <a:defRPr sz="1300"/>
            </a:lvl1pPr>
          </a:lstStyle>
          <a:p>
            <a:fld id="{243681F6-CAE5-444F-835C-CD57454315C2}" type="slidenum">
              <a:rPr lang="el-GR" smtClean="0"/>
              <a:pPr/>
              <a:t>‹#›</a:t>
            </a:fld>
            <a:endParaRPr lang="el-GR"/>
          </a:p>
        </p:txBody>
      </p:sp>
    </p:spTree>
    <p:extLst>
      <p:ext uri="{BB962C8B-B14F-4D97-AF65-F5344CB8AC3E}">
        <p14:creationId xmlns:p14="http://schemas.microsoft.com/office/powerpoint/2010/main" val="260111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85558" cy="500936"/>
          </a:xfrm>
          <a:prstGeom prst="rect">
            <a:avLst/>
          </a:prstGeom>
        </p:spPr>
        <p:txBody>
          <a:bodyPr vert="horz" lIns="96606" tIns="48304" rIns="96606" bIns="48304" rtlCol="0"/>
          <a:lstStyle>
            <a:lvl1pPr algn="l">
              <a:defRPr sz="1300"/>
            </a:lvl1pPr>
          </a:lstStyle>
          <a:p>
            <a:endParaRPr lang="el-GR"/>
          </a:p>
        </p:txBody>
      </p:sp>
      <p:sp>
        <p:nvSpPr>
          <p:cNvPr id="3" name="2 - Θέση ημερομηνίας"/>
          <p:cNvSpPr>
            <a:spLocks noGrp="1"/>
          </p:cNvSpPr>
          <p:nvPr>
            <p:ph type="dt" idx="1"/>
          </p:nvPr>
        </p:nvSpPr>
        <p:spPr>
          <a:xfrm>
            <a:off x="3902597" y="0"/>
            <a:ext cx="2985558" cy="500936"/>
          </a:xfrm>
          <a:prstGeom prst="rect">
            <a:avLst/>
          </a:prstGeom>
        </p:spPr>
        <p:txBody>
          <a:bodyPr vert="horz" lIns="96606" tIns="48304" rIns="96606" bIns="48304" rtlCol="0"/>
          <a:lstStyle>
            <a:lvl1pPr algn="r">
              <a:defRPr sz="1300"/>
            </a:lvl1pPr>
          </a:lstStyle>
          <a:p>
            <a:fld id="{9FB549B5-30E0-4792-83FA-A9C1F14487E7}" type="datetimeFigureOut">
              <a:rPr lang="el-GR" smtClean="0"/>
              <a:pPr/>
              <a:t>14/11/2019</a:t>
            </a:fld>
            <a:endParaRPr lang="el-GR"/>
          </a:p>
        </p:txBody>
      </p:sp>
      <p:sp>
        <p:nvSpPr>
          <p:cNvPr id="4" name="3 - Θέση εικόνας διαφάνειας"/>
          <p:cNvSpPr>
            <a:spLocks noGrp="1" noRot="1" noChangeAspect="1"/>
          </p:cNvSpPr>
          <p:nvPr>
            <p:ph type="sldImg" idx="2"/>
          </p:nvPr>
        </p:nvSpPr>
        <p:spPr>
          <a:xfrm>
            <a:off x="941388" y="750888"/>
            <a:ext cx="5006975" cy="3756025"/>
          </a:xfrm>
          <a:prstGeom prst="rect">
            <a:avLst/>
          </a:prstGeom>
          <a:noFill/>
          <a:ln w="12700">
            <a:solidFill>
              <a:prstClr val="black"/>
            </a:solidFill>
          </a:ln>
        </p:spPr>
        <p:txBody>
          <a:bodyPr vert="horz" lIns="96606" tIns="48304" rIns="96606" bIns="48304" rtlCol="0" anchor="ctr"/>
          <a:lstStyle/>
          <a:p>
            <a:endParaRPr lang="el-GR" dirty="0"/>
          </a:p>
        </p:txBody>
      </p:sp>
      <p:sp>
        <p:nvSpPr>
          <p:cNvPr id="5" name="4 - Θέση σημειώσεων"/>
          <p:cNvSpPr>
            <a:spLocks noGrp="1"/>
          </p:cNvSpPr>
          <p:nvPr>
            <p:ph type="body" sz="quarter" idx="3"/>
          </p:nvPr>
        </p:nvSpPr>
        <p:spPr>
          <a:xfrm>
            <a:off x="688976" y="4758890"/>
            <a:ext cx="5511800" cy="4508421"/>
          </a:xfrm>
          <a:prstGeom prst="rect">
            <a:avLst/>
          </a:prstGeom>
        </p:spPr>
        <p:txBody>
          <a:bodyPr vert="horz" lIns="96606" tIns="48304" rIns="96606" bIns="48304"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516038"/>
            <a:ext cx="2985558" cy="500936"/>
          </a:xfrm>
          <a:prstGeom prst="rect">
            <a:avLst/>
          </a:prstGeom>
        </p:spPr>
        <p:txBody>
          <a:bodyPr vert="horz" lIns="96606" tIns="48304" rIns="96606" bIns="48304"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3902597" y="9516038"/>
            <a:ext cx="2985558" cy="500936"/>
          </a:xfrm>
          <a:prstGeom prst="rect">
            <a:avLst/>
          </a:prstGeom>
        </p:spPr>
        <p:txBody>
          <a:bodyPr vert="horz" lIns="96606" tIns="48304" rIns="96606" bIns="48304" rtlCol="0" anchor="b"/>
          <a:lstStyle>
            <a:lvl1pPr algn="r">
              <a:defRPr sz="1300"/>
            </a:lvl1pPr>
          </a:lstStyle>
          <a:p>
            <a:fld id="{BADC56F9-01D7-452B-AF71-16ACEF7B1A99}" type="slidenum">
              <a:rPr lang="el-GR" smtClean="0"/>
              <a:pPr/>
              <a:t>‹#›</a:t>
            </a:fld>
            <a:endParaRPr lang="el-GR"/>
          </a:p>
        </p:txBody>
      </p:sp>
    </p:spTree>
    <p:extLst>
      <p:ext uri="{BB962C8B-B14F-4D97-AF65-F5344CB8AC3E}">
        <p14:creationId xmlns:p14="http://schemas.microsoft.com/office/powerpoint/2010/main" val="192222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6083" name="2 - Θέση σημειώσεων"/>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lgn="just"/>
            <a:r>
              <a:rPr lang="el-GR" dirty="0"/>
              <a:t>Κυρίες και κύριοι</a:t>
            </a:r>
            <a:r>
              <a:rPr lang="en-US" dirty="0"/>
              <a:t> </a:t>
            </a:r>
            <a:r>
              <a:rPr lang="el-GR" dirty="0"/>
              <a:t>καλησπέρα σας,</a:t>
            </a:r>
            <a:endParaRPr lang="en-US" dirty="0"/>
          </a:p>
          <a:p>
            <a:pPr algn="just"/>
            <a:endParaRPr lang="el-GR" dirty="0"/>
          </a:p>
          <a:p>
            <a:pPr algn="just"/>
            <a:r>
              <a:rPr lang="el-GR" dirty="0"/>
              <a:t>Επιτρέψτε μου πριν να αρχίσω και με την ιδιότητα του Ακαδημαϊκού Κόμβου του ΟΗΕ για την Πράσινη Ενέργεια να εκφράσω τα συγχαρητήρια μου προς τον Δήμαρχο κ. Ανδρέα Ευθυμίου, για την απόφαση του ο Δήμος σας να συμμετάσχει ενεργώς σε μία σειρά από πρωτοβουλίες που σχετίζονται με τις παγκόσμιες προσπάθειες για την αντιμετώπιση της Κλιματικής Αλλαγής.</a:t>
            </a:r>
            <a:endParaRPr lang="en-US" dirty="0"/>
          </a:p>
          <a:p>
            <a:pPr algn="just"/>
            <a:endParaRPr lang="el-GR" dirty="0"/>
          </a:p>
          <a:p>
            <a:pPr algn="just"/>
            <a:r>
              <a:rPr lang="el-GR" dirty="0"/>
              <a:t>Όπως και ο Γ.Γ του ΟΗΕ τονίζει, η κατάσταση είναι πλέον τόσο κρίσιμη ώστε πέραν των πολιτικών που καλούνται να υλοποιήσουν οι κεντρικές κυβερνήσεις</a:t>
            </a:r>
            <a:r>
              <a:rPr lang="en-US" dirty="0"/>
              <a:t>,</a:t>
            </a:r>
            <a:r>
              <a:rPr lang="el-GR" dirty="0"/>
              <a:t> πολλά πλέον εξαρτώνται από αυτά που εμείς ως απλοί πολίτες έχουμε τη δυνατότητα να συνεισφέρουμε.</a:t>
            </a:r>
            <a:endParaRPr lang="en-US" dirty="0"/>
          </a:p>
          <a:p>
            <a:pPr algn="just"/>
            <a:endParaRPr lang="el-GR" dirty="0"/>
          </a:p>
          <a:p>
            <a:pPr algn="just"/>
            <a:r>
              <a:rPr lang="el-GR" dirty="0"/>
              <a:t>Υπερβαίνοντας υπαρκτά εμπόδια ενημέρωσης, ακόμη και κατεστημένες αντιλήψεις και συμπεριφορές,  έχουμε τη δυνατότητα να συνεισφέρουμε στη κοινή προσπάθεια επωφελούμενοι από τις διαδικασίες μετασχηματισμού της παγκόσμιας οικονομίας σε οικονομία μηδενικών εκπομπών αερίων του θερμοκηπίου.</a:t>
            </a:r>
            <a:endParaRPr lang="en-US" dirty="0"/>
          </a:p>
          <a:p>
            <a:pPr algn="just"/>
            <a:endParaRPr lang="el-GR" dirty="0"/>
          </a:p>
          <a:p>
            <a:pPr algn="just"/>
            <a:r>
              <a:rPr lang="el-GR" dirty="0"/>
              <a:t>Αυτό είναι και το κεντρικό νόημα της σημερινής εκδήλωσης καθώς η προώθηση της χρήσης Φυσικού Αερίου στο Δήμο σας σχετίζεται τόσο με τις προσπάθειες μείωσης των εκπομπών αερίων του θερμοκηπίου όσο και με το οικονομικό όφελος για όσους από εσάς επιλέγουν να συνδεθούν με τα δίκτυο Φυσικού Αερίου.</a:t>
            </a:r>
          </a:p>
          <a:p>
            <a:pPr algn="just"/>
            <a:endParaRPr lang="el-GR" dirty="0"/>
          </a:p>
          <a:p>
            <a:pPr algn="just"/>
            <a:r>
              <a:rPr lang="el-GR" dirty="0"/>
              <a:t>Μία συνδυασμένη προσπάθεια του Δήμου σας, της εταιρείας ΕΔΑ Αττικής , του Κέντρου Ενεργειακής Πολιτικής και Ανάπτυξης του Πανεπιστημίου αλλά και παικτών της αγοράς αποσκοπεί, όπως θα δείτε, στην επέκταση του υφιστάμενου δικτύου  στο Δήμο σας με την προϋπόθεση της αντίστοιχης έκφρασης ενδιαφέροντος  από την πλευρά των υποψήφιων καταναλωτών.</a:t>
            </a:r>
            <a:endParaRPr lang="en-US" dirty="0"/>
          </a:p>
          <a:p>
            <a:pPr algn="just"/>
            <a:endParaRPr lang="el-GR" dirty="0"/>
          </a:p>
          <a:p>
            <a:pPr algn="just"/>
            <a:r>
              <a:rPr lang="el-GR" dirty="0"/>
              <a:t>Ο υπότιτλος της παρουσίασης σχετίζεται με απειλές και ευκαιρίες που αντιμετωπίζουμε αλλά και με το κόστος και τα οφέλη αντιμετώπισης τους.</a:t>
            </a:r>
          </a:p>
        </p:txBody>
      </p:sp>
      <p:sp>
        <p:nvSpPr>
          <p:cNvPr id="460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9669C7-6FF5-4C65-A0B4-757CC9BA8E6C}" type="slidenum">
              <a:rPr lang="el-GR" altLang="el-GR" smtClean="0"/>
              <a:pPr/>
              <a:t>1</a:t>
            </a:fld>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a:p>
        </p:txBody>
      </p:sp>
      <p:sp>
        <p:nvSpPr>
          <p:cNvPr id="542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E7BAC-568B-4064-B15D-55E9FBFE197F}" type="slidenum">
              <a:rPr lang="el-GR" altLang="el-GR" smtClean="0"/>
              <a:pPr/>
              <a:t>10</a:t>
            </a:fld>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a:p>
        </p:txBody>
      </p:sp>
      <p:sp>
        <p:nvSpPr>
          <p:cNvPr id="553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78A569-4C8B-4285-9269-968A26B25763}" type="slidenum">
              <a:rPr lang="el-GR" altLang="el-GR" smtClean="0"/>
              <a:pPr/>
              <a:t>11</a:t>
            </a:fld>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a:r>
              <a:rPr lang="el-GR" altLang="el-GR" dirty="0"/>
              <a:t>Σε αυτή τη διαφάνεια παρέχεται μία συνοπτική εικόνα των αναμενόμενων εξελίξεων από την αύξηση της θερμοκρασίας στα τρόφιμα, στο νερό, στα οικοσυστήματα, στα ακραία καιρικά φαινόμενα και στους κινδύνους από απότομες, μεγάλες και μη αναστρέψιμες μεταβολές.</a:t>
            </a:r>
          </a:p>
          <a:p>
            <a:pPr algn="just"/>
            <a:r>
              <a:rPr lang="el-GR" altLang="el-GR" dirty="0"/>
              <a:t>Από μία απλή παρατήρηση μπορεί να γίνει κατανοητό γιατί είναι προς το συμφέρον μας  να μείνουμε σε όσο απόσταση από τους 2</a:t>
            </a:r>
            <a:r>
              <a:rPr lang="el-GR" altLang="el-GR" baseline="30000" dirty="0"/>
              <a:t>ο</a:t>
            </a:r>
            <a:r>
              <a:rPr lang="en-US" altLang="el-GR" dirty="0"/>
              <a:t>C </a:t>
            </a:r>
            <a:r>
              <a:rPr lang="el-GR" altLang="el-GR" dirty="0"/>
              <a:t>και πολύ περισσότερο από την περιοχή των 3</a:t>
            </a:r>
            <a:r>
              <a:rPr lang="el-GR" altLang="el-GR" baseline="30000" dirty="0"/>
              <a:t>ο</a:t>
            </a:r>
            <a:r>
              <a:rPr lang="en-US" altLang="el-GR" dirty="0"/>
              <a:t>C</a:t>
            </a:r>
            <a:r>
              <a:rPr lang="el-GR" altLang="el-GR" dirty="0"/>
              <a:t>.</a:t>
            </a:r>
          </a:p>
        </p:txBody>
      </p:sp>
      <p:sp>
        <p:nvSpPr>
          <p:cNvPr id="573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2F8C5B-AF4D-4F11-9EC1-21F3B6DDB92A}" type="slidenum">
              <a:rPr lang="el-GR" altLang="el-GR" smtClean="0"/>
              <a:pPr/>
              <a:t>12</a:t>
            </a:fld>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a:r>
              <a:rPr lang="el-GR" altLang="el-GR" dirty="0"/>
              <a:t>Μετά από όλα αυτά, νομίζω ότι είναι σκόπιμο να ασχοληθούμε με τις πολιτικές  που σε γενικές γραμμές εφαρμόζουμε για την αντιμετώπιση της Κλιματικής Αλλαγής μέσα από τις δραστηριότητες του ΟΗΕ, τον βαθμό αποτελεσματικότητας τους, την έκκληση του Γ.Γ. του ΟΗΕ προς όλα τα κράτη αλλά και τους απλούς ανθρώπους να αυξήσουν τις προσπάθειες τους και τέλος στην ανταπόκριση μας ως Ακαδημαϊκού Κόμβου του ΟΗΕ για την Καθαρή Ενέργεια αλλά και του Δήμου σας στην έκκληση αυτή.</a:t>
            </a:r>
          </a:p>
        </p:txBody>
      </p:sp>
      <p:sp>
        <p:nvSpPr>
          <p:cNvPr id="471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E6F275-3A56-4C9D-8C45-1F63D40E44DA}" type="slidenum">
              <a:rPr lang="el-GR" altLang="el-GR" smtClean="0"/>
              <a:pPr/>
              <a:t>13</a:t>
            </a:fld>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a:p>
        </p:txBody>
      </p:sp>
      <p:sp>
        <p:nvSpPr>
          <p:cNvPr id="604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1EF76-578D-427B-BEA9-F3E30466E74F}" type="slidenum">
              <a:rPr lang="el-GR" altLang="el-GR" smtClean="0"/>
              <a:pPr/>
              <a:t>14</a:t>
            </a:fld>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ADC56F9-01D7-452B-AF71-16ACEF7B1A99}"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349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a:p>
        </p:txBody>
      </p:sp>
      <p:sp>
        <p:nvSpPr>
          <p:cNvPr id="6349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A9A92D-5386-4865-9BAA-F06FA638AC32}" type="slidenum">
              <a:rPr lang="el-GR" altLang="el-GR" smtClean="0"/>
              <a:pPr/>
              <a:t>16</a:t>
            </a:fld>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ADC56F9-01D7-452B-AF71-16ACEF7B1A99}"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ADC56F9-01D7-452B-AF71-16ACEF7B1A99}"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ADC56F9-01D7-452B-AF71-16ACEF7B1A99}"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a:r>
              <a:rPr lang="el-GR" dirty="0"/>
              <a:t>Η δομή της παρουσίασης περιλαμβάνει τα θέματα στα οποία σκοπεύω να αναφερθώ.</a:t>
            </a:r>
          </a:p>
          <a:p>
            <a:pPr algn="just"/>
            <a:endParaRPr lang="el-GR" dirty="0"/>
          </a:p>
          <a:p>
            <a:pPr algn="just"/>
            <a:r>
              <a:rPr lang="el-GR" dirty="0"/>
              <a:t>Μετά από ένα αριθμό εισαγωγικών διαφανειών ακολουθούν οι ενότητες που αναφέρονται στη Κλιματική Αλλαγή, στην αποτελεσματικότητα των πολιτικών που εφαρμόζονται, στις πρωτοβουλίες που προτείνουμε ως ακαδημαϊκός κόμβος του ΟΗΕ για τον 7</a:t>
            </a:r>
            <a:r>
              <a:rPr lang="el-GR" baseline="30000" dirty="0"/>
              <a:t>ο</a:t>
            </a:r>
            <a:r>
              <a:rPr lang="el-GR" dirty="0"/>
              <a:t> στόχο βιώσιμης ανάπτυξης και τέλος προτάσεις για τις οποίες έχει εκδηλώσει ενδιαφέρον συμμετοχής ο Δήμος σας και στις οποίες εντάσσεται και η αποψινή εκδήλωση. </a:t>
            </a:r>
          </a:p>
        </p:txBody>
      </p:sp>
      <p:sp>
        <p:nvSpPr>
          <p:cNvPr id="471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E6F275-3A56-4C9D-8C45-1F63D40E44DA}" type="slidenum">
              <a:rPr lang="el-GR" altLang="el-GR" smtClean="0"/>
              <a:pPr/>
              <a:t>2</a:t>
            </a:fld>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6758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D945E2-42A4-47B6-BD5A-CAB2C3DC1938}"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963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6963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0D350-B0D0-46CE-B51A-A210DAB60BAC}"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27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ltLang="el-GR"/>
          </a:p>
        </p:txBody>
      </p:sp>
      <p:sp>
        <p:nvSpPr>
          <p:cNvPr id="727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8E1FB9-E444-4D4D-8934-18AAC58177E0}" type="slidenum">
              <a:rPr lang="el-GR" altLang="el-GR" smtClean="0"/>
              <a:pPr/>
              <a:t>22</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a:r>
              <a:rPr lang="el-GR" dirty="0"/>
              <a:t>Κι ας αρχίσουμε με την εισαγωγή.</a:t>
            </a:r>
          </a:p>
          <a:p>
            <a:pPr algn="just"/>
            <a:r>
              <a:rPr lang="el-GR" dirty="0"/>
              <a:t>Καθώς η συζήτηση για την Κλιματική Αλλαγή αναφέρεται στις ανθρώπινες δραστηριότητες, η εισαγωγή στοχεύει να μας δώσει μία αίσθηση του μεγέθους και των προοπτικών της παρουσίας μας στον πλανήτη, που είναι το σπίτι μας , αλλά και των πρωτόγνωρων προκλήσεων που αντιμετωπίζουμε στον αιώνα που ζούμε. </a:t>
            </a:r>
          </a:p>
        </p:txBody>
      </p:sp>
      <p:sp>
        <p:nvSpPr>
          <p:cNvPr id="471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E6F275-3A56-4C9D-8C45-1F63D40E44DA}" type="slidenum">
              <a:rPr lang="el-GR" altLang="el-GR" smtClean="0"/>
              <a:pPr/>
              <a:t>3</a:t>
            </a:fld>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9155" name="2 - Θέση σημειώσεων"/>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just"/>
            <a:r>
              <a:rPr lang="el-GR" dirty="0"/>
              <a:t>Εμείς οι άνθρωποι, λοιπόν.</a:t>
            </a:r>
          </a:p>
          <a:p>
            <a:pPr algn="just"/>
            <a:r>
              <a:rPr lang="el-GR" dirty="0"/>
              <a:t>Στη Γένεση στο εδάφιο 1.28 διαβάζουμε </a:t>
            </a:r>
            <a:r>
              <a:rPr lang="el-GR" i="1" dirty="0"/>
              <a:t>«…και ευλόγησεν αυτούς ο Θεός, λέγων· αυξάνεσθε και πληθύνεσθε και πληρώσατε την </a:t>
            </a:r>
            <a:r>
              <a:rPr lang="el-GR" i="1" dirty="0" err="1"/>
              <a:t>γην</a:t>
            </a:r>
            <a:r>
              <a:rPr lang="el-GR" i="1" dirty="0"/>
              <a:t> και κατακυριεύσατε αυτής …»</a:t>
            </a:r>
            <a:r>
              <a:rPr lang="el-GR" dirty="0"/>
              <a:t> . </a:t>
            </a:r>
          </a:p>
          <a:p>
            <a:pPr algn="just"/>
            <a:endParaRPr lang="el-GR" dirty="0"/>
          </a:p>
          <a:p>
            <a:pPr algn="just"/>
            <a:r>
              <a:rPr lang="el-GR" dirty="0"/>
              <a:t>Στο  γράφημα που ακολουθεί, παρουσιάζεται η αναμενόμενη εξέλιξη του πληθυσμού συνολικώς και στις διάφορες ηπείρους του πλανήτη σύμφωνα με μελέτες του ΟΗΕ.</a:t>
            </a:r>
          </a:p>
          <a:p>
            <a:pPr algn="just"/>
            <a:r>
              <a:rPr lang="el-GR" dirty="0"/>
              <a:t>Στον κατακόρυφο άξονα οι αριθμοί είναι σε εκατομμύρια και στον οριζόντιο ο χρόνος σε δεκαετίες. Οι κάθετες γραμμές αντιστοιχούν στην τρέχουσα δεκαετία.</a:t>
            </a:r>
          </a:p>
          <a:p>
            <a:pPr algn="just"/>
            <a:endParaRPr lang="el-GR" dirty="0"/>
          </a:p>
          <a:p>
            <a:pPr algn="just"/>
            <a:r>
              <a:rPr lang="el-GR" dirty="0"/>
              <a:t>Μία απλή ανάγνωση μας δείχνει πως η προφητεία εκπληρούται. Ο άνθρωπος έχει κατακυριεύσει τον πλανήτη και το ερώτημα που τίθεται σχετίζεται με τον τρόπο που </a:t>
            </a:r>
            <a:r>
              <a:rPr lang="el-GR" dirty="0" err="1"/>
              <a:t>διαχειριζόμεθα</a:t>
            </a:r>
            <a:r>
              <a:rPr lang="el-GR" dirty="0"/>
              <a:t> αυτήν την κυριαρχία.</a:t>
            </a:r>
          </a:p>
          <a:p>
            <a:pPr algn="just"/>
            <a:endParaRPr lang="el-GR" dirty="0"/>
          </a:p>
          <a:p>
            <a:pPr algn="just"/>
            <a:r>
              <a:rPr lang="el-GR" dirty="0"/>
              <a:t>Από το γράφημα είναι φανερό ότι ενώ σε Ευρώπη και Αμερική η αύξηση του  πληθυσμού είναι περίπου μηδενική, η κατάσταση είναι τελείως διαφορετική στην Ασία και στην Αφρική, όπου η τελευταία εμφανίζει και τον ισχυρότερο ρυθμό ανάπτυξης.</a:t>
            </a:r>
          </a:p>
          <a:p>
            <a:pPr algn="just"/>
            <a:r>
              <a:rPr lang="el-GR" dirty="0"/>
              <a:t> </a:t>
            </a:r>
          </a:p>
          <a:p>
            <a:pPr algn="just"/>
            <a:r>
              <a:rPr lang="el-GR" dirty="0"/>
              <a:t>Σύμφωνα με τον ΟΗΕ ο πληθυσμός το 2019 θα ξεπεράσει τα 7,74 δισεκατομμύρια ενώ το 2050 θα προσεγγίζει τα 9,5 δισεκατομμύρια.</a:t>
            </a:r>
          </a:p>
          <a:p>
            <a:pPr algn="just"/>
            <a:endParaRPr lang="el-GR" dirty="0"/>
          </a:p>
          <a:p>
            <a:pPr algn="just"/>
            <a:r>
              <a:rPr lang="el-GR" dirty="0"/>
              <a:t>Η επόμενη διαφάνεια παρέχει μία καλύτερη εικόνα για τον διαχρονική αύξηση του ανθρωπινού πληθυσμού στο πλανήτη μας και θα μας επιτρέψει να κατανοήσουμε καλύτερα τη συμμετοχή μας, ως ανθρώπων στην Κλιματική Αλλαγή</a:t>
            </a:r>
          </a:p>
          <a:p>
            <a:r>
              <a:rPr lang="el-GR" altLang="el-GR" sz="1300" dirty="0"/>
              <a:t>.</a:t>
            </a:r>
          </a:p>
        </p:txBody>
      </p:sp>
      <p:sp>
        <p:nvSpPr>
          <p:cNvPr id="4915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C984D-657E-4486-A13F-B4B77B34E421}" type="slidenum">
              <a:rPr lang="el-GR" altLang="el-GR" smtClean="0"/>
              <a:pPr/>
              <a:t>4</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4512C1-EED6-4EF4-A088-25598EB1EEF8}" type="slidenum">
              <a:rPr lang="el-GR" altLang="el-GR" smtClean="0"/>
              <a:pPr/>
              <a:t>5</a:t>
            </a:fld>
            <a:endParaRPr lang="el-GR" altLang="el-G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r>
              <a:rPr lang="el-GR" dirty="0"/>
              <a:t>Σε αυτό το γράφημα εμφανίζεται ο πληθυσμός των ανθρώπων στον πλανήτη από το έτος 1700 σε δισεκατομμύρια.</a:t>
            </a:r>
          </a:p>
          <a:p>
            <a:pPr algn="just"/>
            <a:endParaRPr lang="el-GR" dirty="0"/>
          </a:p>
          <a:p>
            <a:pPr algn="just"/>
            <a:r>
              <a:rPr lang="el-GR" dirty="0"/>
              <a:t>Ποτέ στην ανθρώπινη ιστορία και μέχρι τις αρχές του 19</a:t>
            </a:r>
            <a:r>
              <a:rPr lang="el-GR" baseline="30000" dirty="0"/>
              <a:t>ου</a:t>
            </a:r>
            <a:r>
              <a:rPr lang="el-GR" dirty="0"/>
              <a:t> αιώνα, όταν αρχίζει η βιομηχανική επανάσταση, ο πληθυσμός δεν είχε φθάσει το 1 δισ.</a:t>
            </a:r>
          </a:p>
          <a:p>
            <a:pPr algn="just"/>
            <a:endParaRPr lang="el-GR" dirty="0"/>
          </a:p>
          <a:p>
            <a:pPr algn="just"/>
            <a:r>
              <a:rPr lang="el-GR" dirty="0"/>
              <a:t>Απαιτήθηκαν 123 χρόνια για να διπλασιασθεί, ΜΟΝΟΝ 33 χρόνια για να προστεθεί άλλο ένα δισεκατομμύριο και από το 1960 η αύξηση είναι πλέον εκθετική.</a:t>
            </a:r>
          </a:p>
          <a:p>
            <a:pPr algn="just"/>
            <a:endParaRPr lang="el-GR" dirty="0"/>
          </a:p>
          <a:p>
            <a:pPr algn="just"/>
            <a:r>
              <a:rPr lang="el-GR" dirty="0"/>
              <a:t>Με 7,74 δισεκατομμύρια ανθρώπων επάνω στον πλανήτη σήμερα, αξίζει να αναρωτηθούμε ποιες είναι οι προκλήσεις που αντιμετωπίζουμε; </a:t>
            </a:r>
          </a:p>
          <a:p>
            <a:pPr algn="just"/>
            <a:endParaRPr lang="el-GR" dirty="0"/>
          </a:p>
          <a:p>
            <a:pPr algn="just"/>
            <a:r>
              <a:rPr lang="el-GR" dirty="0"/>
              <a:t>Μία συνοπτική αναφορά μπορούμε να παρακολουθήσουμε στην επόμενη διαφάνεια.</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1203" name="2 - Θέση σημειώσεων"/>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lgn="just">
              <a:spcAft>
                <a:spcPts val="200"/>
              </a:spcAft>
            </a:pPr>
            <a:r>
              <a:rPr lang="el-GR" dirty="0"/>
              <a:t>Η εκθετική αύξηση του πληθυσμού διαμορφώνει μία σειρά από ερωτήματα που σχετίζονται με τον τρόπο που θα μπορέσουμε να ανταποκριθούμε στις απαιτήσεις για βιώσιμη ανάπτυξη στις νέες πολυπληθείς κοινωνίες στην Ασία και στην Αφρική.</a:t>
            </a:r>
          </a:p>
          <a:p>
            <a:pPr algn="just">
              <a:spcAft>
                <a:spcPts val="200"/>
              </a:spcAft>
            </a:pPr>
            <a:r>
              <a:rPr lang="el-GR" dirty="0"/>
              <a:t>Ερωτήματα που αρχίζουν από την εξασφάλιση των διατροφικών αναγκών έως την ικανοποίηση των προσδοκιών για ένα καλύτερο επίπεδο ζωής, όπως  αυτό προβάλλεται από τα ΜΜΕ.</a:t>
            </a:r>
          </a:p>
          <a:p>
            <a:pPr algn="just">
              <a:spcAft>
                <a:spcPts val="200"/>
              </a:spcAft>
            </a:pPr>
            <a:r>
              <a:rPr lang="el-GR" dirty="0"/>
              <a:t>Μία γρήγορη παρατήρηση της παρατιθέμενης εικόνας δείχνει το μέγεθος του προβλήματος .</a:t>
            </a:r>
          </a:p>
          <a:p>
            <a:pPr algn="just">
              <a:spcAft>
                <a:spcPts val="200"/>
              </a:spcAft>
            </a:pPr>
            <a:r>
              <a:rPr lang="el-GR" dirty="0"/>
              <a:t>Αν το 2050 ο πληθυσμός φθάσει τα 9 δισ. ο αγροτικός τομέας θα πρέπει να αυξήσει την παραγωγή του κατά 60% κι θα χρειασθεί γι αυτό  19% περισσότερο νερό από το 70% του συνολικού ποσού που καταναλώνει σήμερα.</a:t>
            </a:r>
          </a:p>
          <a:p>
            <a:pPr algn="just">
              <a:spcAft>
                <a:spcPts val="200"/>
              </a:spcAft>
            </a:pPr>
            <a:r>
              <a:rPr lang="el-GR" dirty="0"/>
              <a:t>Αν αυτές οι ποσότητες δεν θα μπορούν να εξασφαλισθούν στις περιοχές που θα πραγματοποιηθεί η αναμενόμενη αύξηση πληθυσμού, τότε καταστροφές στις εσοδείες που ενδεχομένως να αυξηθούν εξ αιτίας ακραίων καιρικών φαινομένων είναι βέβαιο ότι οδηγούν σε κοινωνικές αναταραχές, πολέμους, ασύμμετρες συγκρούσεις και ισχυρά μεταναστευτικά και προσφυγικά ρεύματα.</a:t>
            </a:r>
          </a:p>
          <a:p>
            <a:pPr algn="just">
              <a:spcAft>
                <a:spcPts val="200"/>
              </a:spcAft>
            </a:pPr>
            <a:r>
              <a:rPr lang="el-GR" dirty="0"/>
              <a:t>Αυτός ο αιώνας χαρακτηρίζεται και από την ταχύτητα των τεχνολογικών εξελίξεων, ιδιαίτερα αυτών που σχετίζονται με την επεξεργασία των πληροφοριών. Οι κλασσικοί τρόποι παραγωγής μεταβάλλονται. Θέσεις εργασίας αντικαθίστανται  από αυτοματοποιημένες και ευφυείς γραμμές παραγωγής μεταφέροντας πλούτο και εξουσία σε κέντρα και κοινωνίες που ελέγχουν η έχουν πρόσβαση στις τεχνολογικές εξελίξεις που ο απλός άνθρωπος αδυνατεί ακόμη και να φαντασθεί.</a:t>
            </a:r>
          </a:p>
          <a:p>
            <a:pPr algn="just">
              <a:spcAft>
                <a:spcPts val="200"/>
              </a:spcAft>
            </a:pPr>
            <a:r>
              <a:rPr lang="el-GR" dirty="0"/>
              <a:t>Οι περιβαλλοντικές απειλές αναδύονται με αργούς, σταθερούς και απειλητικούς  ρυθμούς, υπενθυμίζοντας ότι το τίμημα της μη έγκαιρης αντιμετώπισης τους είναι ήδη βαρύ.</a:t>
            </a:r>
          </a:p>
          <a:p>
            <a:pPr algn="just">
              <a:spcAft>
                <a:spcPts val="200"/>
              </a:spcAft>
            </a:pPr>
            <a:r>
              <a:rPr lang="el-GR" dirty="0"/>
              <a:t>Χωρίς αμφιβολία, από τις μεγαλύτερες προκλήσεις που αντιμετωπίζουμε είναι αυτή που συνδέεται με την κάλυψη των ενεργειακών αναγκών μας που εκτείνονται σε ολόκληρο το φάσμα των ανθρώπινων δραστηριοτήτων στις πόλεις και στην ύπαιθρο.</a:t>
            </a:r>
          </a:p>
          <a:p>
            <a:pPr algn="just">
              <a:spcAft>
                <a:spcPts val="200"/>
              </a:spcAft>
            </a:pPr>
            <a:r>
              <a:rPr lang="el-GR" dirty="0"/>
              <a:t>Από τα τέλη του Α’ Παγκοσμίου Πολέμου, με την εμφάνιση των μηχανών εσωτερικής καύσης, η ικανοποίηση των διαρκώς αυξανόμενων αναγκών μας στηρίχθηκε στα ορυκτά καυσίμων και ιδιαίτερα στους υδρογονάνθρακες. Καθώς αυτή η εποχή τους φαίνεται να φθάνει στο τέλος της η μέγιστη πρόκληση είναι η ελαχιστοποίηση των αθροιστικών προβλημάτων που προκαλεί η χρήση του;</a:t>
            </a:r>
          </a:p>
          <a:p>
            <a:pPr algn="just">
              <a:spcAft>
                <a:spcPts val="200"/>
              </a:spcAft>
            </a:pPr>
            <a:r>
              <a:rPr lang="el-GR" dirty="0"/>
              <a:t>Άφησα για το τέλος το θέμα της Κλιματικής Αλλαγής, ως της μέγιστης πρόκλησης με δύο σκέλη που αντιστοιχούν στις προσπάθειες Μείωσης του φαινομένου και στην Προσαρμογή μας στην αντιμετώπιση των επερχόμενων καταστροφών.</a:t>
            </a:r>
          </a:p>
        </p:txBody>
      </p:sp>
      <p:sp>
        <p:nvSpPr>
          <p:cNvPr id="512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E1FEE6-3EDC-4A1E-B128-FF5FDD3C8B8B}" type="slidenum">
              <a:rPr lang="el-GR" altLang="el-GR" smtClean="0"/>
              <a:pPr/>
              <a:t>6</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l-GR" dirty="0"/>
              <a:t>Από ένα μεγάλο κατάλογο θεμάτων που μπορεί κανείς να παρουσιάσει επιτρέψτε μου να εστιάσω την προσοχή σας σε</a:t>
            </a:r>
            <a:r>
              <a:rPr lang="el-GR" altLang="el-GR" baseline="0" dirty="0"/>
              <a:t> αυτά τα τρία σημεία.</a:t>
            </a:r>
            <a:endParaRPr lang="el-GR" altLang="el-GR" dirty="0"/>
          </a:p>
        </p:txBody>
      </p:sp>
      <p:sp>
        <p:nvSpPr>
          <p:cNvPr id="471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E6F275-3A56-4C9D-8C45-1F63D40E44DA}" type="slidenum">
              <a:rPr lang="el-GR" altLang="el-GR" smtClean="0"/>
              <a:pPr/>
              <a:t>7</a:t>
            </a:fld>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a:r>
              <a:rPr lang="el-GR" altLang="el-GR" dirty="0"/>
              <a:t>Κατ’ αρχήν ας</a:t>
            </a:r>
            <a:r>
              <a:rPr lang="el-GR" altLang="el-GR" baseline="0" dirty="0"/>
              <a:t> δούμε πως προκαλείται η κλιματική αλλαγή. </a:t>
            </a:r>
          </a:p>
          <a:p>
            <a:pPr algn="just"/>
            <a:r>
              <a:rPr lang="el-GR" altLang="el-GR" baseline="0" dirty="0"/>
              <a:t>Ο μηχανισμός είναι απλός και ελπίζω κατανοητός . </a:t>
            </a:r>
          </a:p>
          <a:p>
            <a:pPr marL="241515" indent="-241515" algn="just">
              <a:buFont typeface="+mj-lt"/>
              <a:buAutoNum type="arabicPeriod"/>
            </a:pPr>
            <a:r>
              <a:rPr lang="el-GR" altLang="el-GR" baseline="0" dirty="0"/>
              <a:t>Το φως του Ηλίου περνάει από την ατμόσφαιρα και ζεσταίνει τη Γη.</a:t>
            </a:r>
          </a:p>
          <a:p>
            <a:pPr marL="241515" indent="-241515" algn="just">
              <a:buFont typeface="+mj-lt"/>
              <a:buAutoNum type="arabicPeriod"/>
            </a:pPr>
            <a:r>
              <a:rPr lang="el-GR" altLang="el-GR" dirty="0"/>
              <a:t>Ένα μέρος του, η υ</a:t>
            </a:r>
            <a:r>
              <a:rPr lang="el-GR" altLang="el-GR" baseline="0" dirty="0"/>
              <a:t>περιώδης ακτινοβολία, ανακλάται στη ΓΗ</a:t>
            </a:r>
          </a:p>
          <a:p>
            <a:pPr marL="241515" indent="-241515" algn="just">
              <a:buFont typeface="+mj-lt"/>
              <a:buAutoNum type="arabicPeriod"/>
            </a:pPr>
            <a:r>
              <a:rPr lang="el-GR" altLang="el-GR" baseline="0" dirty="0"/>
              <a:t>Το μεγαλύτερο μέρος που ανακλάται εκπέμπεται στο διάστημα, επιτρέποντας στη Γή να ψηχθεί.</a:t>
            </a:r>
          </a:p>
          <a:p>
            <a:pPr marL="241515" indent="-241515" algn="just">
              <a:buFont typeface="+mj-lt"/>
              <a:buAutoNum type="arabicPeriod"/>
            </a:pPr>
            <a:r>
              <a:rPr lang="el-GR" altLang="el-GR" baseline="0" dirty="0"/>
              <a:t>Ένα άλλο .μέρος αυτής της ακτινοβολίας, απορροφάται, από αέρια της ατμόσφαιρας, όπως το </a:t>
            </a:r>
            <a:r>
              <a:rPr lang="en-US" altLang="el-GR" baseline="0" dirty="0"/>
              <a:t>CO2</a:t>
            </a:r>
            <a:r>
              <a:rPr lang="el-GR" altLang="el-GR" baseline="0" dirty="0"/>
              <a:t> και παγιδεύεται</a:t>
            </a:r>
            <a:r>
              <a:rPr lang="en-US" altLang="el-GR" baseline="0" dirty="0"/>
              <a:t> </a:t>
            </a:r>
            <a:r>
              <a:rPr lang="el-GR" altLang="el-GR" baseline="0" dirty="0"/>
              <a:t>στην ατμόσφαιρα. Αυτό έχει ως αποτέλεσμα ο πλανήτης να παραμένει  αρκετά θερμός ώστε να συντηρείται η ζωή.</a:t>
            </a:r>
          </a:p>
          <a:p>
            <a:pPr marL="241515" indent="-241515" algn="just">
              <a:buFont typeface="+mj-lt"/>
              <a:buAutoNum type="arabicPeriod"/>
            </a:pPr>
            <a:r>
              <a:rPr lang="el-GR" altLang="el-GR" baseline="0" dirty="0"/>
              <a:t> Αυξάνοντας οι άνθρωποι τις ποσότητες του </a:t>
            </a:r>
            <a:r>
              <a:rPr lang="en-US" altLang="el-GR" baseline="0" dirty="0"/>
              <a:t>CO2</a:t>
            </a:r>
            <a:r>
              <a:rPr lang="el-GR" altLang="el-GR" baseline="0" dirty="0"/>
              <a:t> στην ατμόσφαιρα αυξάνομε τα ποσά θερμότητας που συγκρατούνται στην ατμόσφαιρα. Αυτή η αύξηση οδηγεί με τη σειρά της στην αύξηση της ατμοσφαιρικής θερμοκρασίας που οδηγεί στην αλλαγή του Κλίματος.</a:t>
            </a:r>
          </a:p>
          <a:p>
            <a:endParaRPr lang="el-GR" altLang="el-GR" dirty="0"/>
          </a:p>
        </p:txBody>
      </p:sp>
      <p:sp>
        <p:nvSpPr>
          <p:cNvPr id="522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84EEDC-BD4C-4140-A1E4-4DB13C16AE08}" type="slidenum">
              <a:rPr lang="el-GR" altLang="el-GR" smtClean="0"/>
              <a:pPr/>
              <a:t>8</a:t>
            </a:fld>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a:p>
        </p:txBody>
      </p:sp>
      <p:sp>
        <p:nvSpPr>
          <p:cNvPr id="532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75D899-1D29-41BF-8C3F-4DAA6B8AED5A}" type="slidenum">
              <a:rPr lang="el-GR" altLang="el-GR" smtClean="0"/>
              <a:pPr/>
              <a:t>9</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1C72357-8847-487B-A661-6E377856B88A}" type="datetime1">
              <a:rPr lang="el-GR" smtClean="0"/>
              <a:t>14/11/2019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FE22A31-EAE7-4989-B171-DE995475F89D}" type="datetime1">
              <a:rPr lang="el-GR" smtClean="0"/>
              <a:t>14/11/2019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1FEAE0C-D67B-4E32-B606-C1F19FB0CFB6}" type="datetime1">
              <a:rPr lang="el-GR" smtClean="0"/>
              <a:t>14/11/2019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490F5A-6CDA-44CF-8E5D-DEBB17530D2F}" type="datetime1">
              <a:rPr lang="el-GR" smtClean="0"/>
              <a:t>14/11/2019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AE27CA1-2ED2-40CD-BFA6-31E0FDFEDFD9}" type="datetime1">
              <a:rPr lang="el-GR" smtClean="0"/>
              <a:t>14/11/2019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25E3F85-7351-49AA-BC28-6A91F5B915B0}" type="datetime1">
              <a:rPr lang="el-GR" smtClean="0"/>
              <a:t>14/11/2019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79DF6EEE-540D-452D-8590-1380B695E829}" type="datetime1">
              <a:rPr lang="el-GR" smtClean="0"/>
              <a:t>14/11/2019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CB4B6D6-5002-4D4B-AA82-14608FC6A552}" type="datetime1">
              <a:rPr lang="el-GR" smtClean="0"/>
              <a:t>14/11/2019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E86A8C1-F1C9-4229-AD73-9C977EB043B0}" type="datetime1">
              <a:rPr lang="el-GR" smtClean="0"/>
              <a:t>14/11/2019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667EF0-92AE-479D-97F5-D75F37804390}" type="datetime1">
              <a:rPr lang="el-GR" smtClean="0"/>
              <a:t>14/11/2019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02BD3D0-1B50-49A6-8E8B-EAEA8C7FD8A1}" type="datetime1">
              <a:rPr lang="el-GR" smtClean="0"/>
              <a:t>14/11/2019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F0507A0-33F3-4825-A998-E70510C30DA6}" type="slidenum">
              <a:rPr lang="el-GR" smtClean="0"/>
              <a:pPr/>
              <a:t>‹#›</a:t>
            </a:fld>
            <a:endParaRPr lang="el-G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C943-6FCA-4A20-A797-B7EE698979EA}" type="datetime1">
              <a:rPr lang="el-GR" smtClean="0"/>
              <a:t>14/11/2019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507A0-33F3-4825-A998-E70510C30DA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362200"/>
            <a:ext cx="7772400" cy="1470025"/>
          </a:xfrm>
        </p:spPr>
        <p:txBody>
          <a:bodyPr/>
          <a:lstStyle/>
          <a:p>
            <a:pPr eaLnBrk="1" hangingPunct="1"/>
            <a:r>
              <a:rPr lang="el-GR" altLang="el-GR" dirty="0">
                <a:solidFill>
                  <a:srgbClr val="008000"/>
                </a:solidFill>
              </a:rPr>
              <a:t>Κλιματική Αλλαγή</a:t>
            </a:r>
            <a:br>
              <a:rPr lang="el-GR" altLang="el-GR" dirty="0"/>
            </a:br>
            <a:r>
              <a:rPr lang="el-GR" altLang="el-GR" sz="2400" dirty="0"/>
              <a:t>(Απειλές και ευκαιρίες… )</a:t>
            </a:r>
            <a:endParaRPr lang="el-GR" altLang="el-GR" dirty="0"/>
          </a:p>
        </p:txBody>
      </p:sp>
      <p:sp>
        <p:nvSpPr>
          <p:cNvPr id="15363" name="Rectangle 3"/>
          <p:cNvSpPr>
            <a:spLocks noGrp="1" noChangeArrowheads="1"/>
          </p:cNvSpPr>
          <p:nvPr>
            <p:ph type="subTitle" idx="1"/>
          </p:nvPr>
        </p:nvSpPr>
        <p:spPr>
          <a:xfrm>
            <a:off x="4648200" y="4419600"/>
            <a:ext cx="3962400" cy="1066800"/>
          </a:xfrm>
        </p:spPr>
        <p:txBody>
          <a:bodyPr>
            <a:normAutofit lnSpcReduction="10000"/>
          </a:bodyPr>
          <a:lstStyle/>
          <a:p>
            <a:pPr eaLnBrk="1" hangingPunct="1"/>
            <a:r>
              <a:rPr lang="el-GR" altLang="el-GR" sz="1800" dirty="0"/>
              <a:t>Καθ. </a:t>
            </a:r>
            <a:r>
              <a:rPr lang="el-GR" altLang="el-GR" sz="1800" dirty="0" err="1"/>
              <a:t>Δημ</a:t>
            </a:r>
            <a:r>
              <a:rPr lang="el-GR" altLang="el-GR" sz="1800" dirty="0"/>
              <a:t>. </a:t>
            </a:r>
            <a:r>
              <a:rPr lang="el-GR" altLang="el-GR" sz="1800" dirty="0" err="1"/>
              <a:t>Μαυράκης</a:t>
            </a:r>
            <a:endParaRPr lang="el-GR" altLang="el-GR" sz="1800" dirty="0"/>
          </a:p>
          <a:p>
            <a:pPr eaLnBrk="1" hangingPunct="1"/>
            <a:r>
              <a:rPr lang="el-GR" altLang="el-GR" sz="1400" dirty="0"/>
              <a:t>Δ/</a:t>
            </a:r>
            <a:r>
              <a:rPr lang="el-GR" altLang="el-GR" sz="1400" dirty="0" err="1"/>
              <a:t>ντης </a:t>
            </a:r>
            <a:r>
              <a:rPr lang="el-GR" altLang="el-GR" sz="1400" dirty="0"/>
              <a:t>ΚΕΠΑ</a:t>
            </a:r>
          </a:p>
          <a:p>
            <a:pPr eaLnBrk="1" hangingPunct="1"/>
            <a:r>
              <a:rPr lang="el-GR" altLang="el-GR" sz="1400" dirty="0"/>
              <a:t>Συντονιστής </a:t>
            </a:r>
            <a:r>
              <a:rPr lang="en-US" altLang="el-GR" sz="1400" dirty="0"/>
              <a:t>BSEC – GEN</a:t>
            </a:r>
          </a:p>
          <a:p>
            <a:pPr eaLnBrk="1" hangingPunct="1"/>
            <a:r>
              <a:rPr lang="en-US" altLang="el-GR" sz="1400" dirty="0"/>
              <a:t>UNAI Hub for SDG7</a:t>
            </a:r>
            <a:endParaRPr lang="el-GR" altLang="el-GR" sz="1400" dirty="0"/>
          </a:p>
        </p:txBody>
      </p:sp>
      <p:pic>
        <p:nvPicPr>
          <p:cNvPr id="15364" name="Picture 2"/>
          <p:cNvPicPr>
            <a:picLocks noChangeAspect="1" noChangeArrowheads="1"/>
          </p:cNvPicPr>
          <p:nvPr/>
        </p:nvPicPr>
        <p:blipFill>
          <a:blip r:embed="rId3" cstate="print"/>
          <a:srcRect/>
          <a:stretch>
            <a:fillRect/>
          </a:stretch>
        </p:blipFill>
        <p:spPr bwMode="auto">
          <a:xfrm>
            <a:off x="914400" y="5694363"/>
            <a:ext cx="7239000" cy="1011237"/>
          </a:xfrm>
          <a:prstGeom prst="rect">
            <a:avLst/>
          </a:prstGeom>
          <a:noFill/>
          <a:ln w="9525">
            <a:noFill/>
            <a:miter lim="800000"/>
            <a:headEnd/>
            <a:tailEnd/>
          </a:ln>
        </p:spPr>
      </p:pic>
      <p:pic>
        <p:nvPicPr>
          <p:cNvPr id="15365" name="Picture 6" descr="C:\Users\dmavrakis\Documents\Δημος Ταυρου-Μοσχατου\logo-transp2-100x50.png"/>
          <p:cNvPicPr>
            <a:picLocks noChangeAspect="1" noChangeArrowheads="1"/>
          </p:cNvPicPr>
          <p:nvPr/>
        </p:nvPicPr>
        <p:blipFill>
          <a:blip r:embed="rId4" cstate="print"/>
          <a:srcRect/>
          <a:stretch>
            <a:fillRect/>
          </a:stretch>
        </p:blipFill>
        <p:spPr bwMode="auto">
          <a:xfrm>
            <a:off x="381000" y="609600"/>
            <a:ext cx="952500" cy="476250"/>
          </a:xfrm>
          <a:prstGeom prst="rect">
            <a:avLst/>
          </a:prstGeom>
          <a:noFill/>
          <a:ln w="9525">
            <a:noFill/>
            <a:miter lim="800000"/>
            <a:headEnd/>
            <a:tailEnd/>
          </a:ln>
        </p:spPr>
      </p:pic>
      <p:sp>
        <p:nvSpPr>
          <p:cNvPr id="2" name="TextBox 1"/>
          <p:cNvSpPr txBox="1"/>
          <p:nvPr/>
        </p:nvSpPr>
        <p:spPr>
          <a:xfrm>
            <a:off x="1066800" y="457200"/>
            <a:ext cx="7010400" cy="984250"/>
          </a:xfrm>
          <a:prstGeom prst="rect">
            <a:avLst/>
          </a:prstGeom>
          <a:noFill/>
        </p:spPr>
        <p:txBody>
          <a:bodyPr>
            <a:spAutoFit/>
          </a:bodyPr>
          <a:lstStyle/>
          <a:p>
            <a:pPr algn="ctr">
              <a:defRPr/>
            </a:pPr>
            <a:r>
              <a:rPr lang="el-GR" sz="2000" dirty="0">
                <a:latin typeface="+mj-lt"/>
              </a:rPr>
              <a:t>Δήμος Μοσχάτου</a:t>
            </a:r>
            <a:r>
              <a:rPr lang="en-US" sz="2000" dirty="0">
                <a:latin typeface="+mj-lt"/>
              </a:rPr>
              <a:t> </a:t>
            </a:r>
            <a:r>
              <a:rPr lang="el-GR" sz="2000" dirty="0">
                <a:latin typeface="+mj-lt"/>
              </a:rPr>
              <a:t>– Ταύρου</a:t>
            </a:r>
          </a:p>
          <a:p>
            <a:pPr algn="ctr">
              <a:defRPr/>
            </a:pPr>
            <a:r>
              <a:rPr lang="el-GR" sz="2000" dirty="0">
                <a:latin typeface="+mj-lt"/>
              </a:rPr>
              <a:t> </a:t>
            </a:r>
            <a:r>
              <a:rPr lang="el-GR" dirty="0">
                <a:latin typeface="+mj-lt"/>
              </a:rPr>
              <a:t>Κέντρο Ενεργειακής Πολιτικής και Ανάπτυξης </a:t>
            </a:r>
          </a:p>
          <a:p>
            <a:pPr algn="ctr">
              <a:defRPr/>
            </a:pPr>
            <a:r>
              <a:rPr lang="el-GR" dirty="0"/>
              <a:t>ΚΕΠΑ – ΕΚΠΑ </a:t>
            </a:r>
          </a:p>
        </p:txBody>
      </p:sp>
      <p:pic>
        <p:nvPicPr>
          <p:cNvPr id="15367" name="Εικόνα 6"/>
          <p:cNvPicPr>
            <a:picLocks noChangeAspect="1"/>
          </p:cNvPicPr>
          <p:nvPr/>
        </p:nvPicPr>
        <p:blipFill>
          <a:blip r:embed="rId5" cstate="print"/>
          <a:srcRect/>
          <a:stretch>
            <a:fillRect/>
          </a:stretch>
        </p:blipFill>
        <p:spPr bwMode="auto">
          <a:xfrm>
            <a:off x="7772400" y="300038"/>
            <a:ext cx="1066800" cy="1147762"/>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pPr>
              <a:defRPr/>
            </a:pPr>
            <a:r>
              <a:rPr lang="el-GR" altLang="el-GR" sz="3200" dirty="0"/>
              <a:t>Χρόνος ζωής </a:t>
            </a:r>
            <a:r>
              <a:rPr lang="en-US" altLang="el-GR" sz="3200" dirty="0">
                <a:solidFill>
                  <a:srgbClr val="7030A0"/>
                </a:solidFill>
              </a:rPr>
              <a:t>GHGs</a:t>
            </a:r>
            <a:r>
              <a:rPr lang="en-US" altLang="el-GR" sz="3200" dirty="0"/>
              <a:t> </a:t>
            </a:r>
            <a:r>
              <a:rPr lang="el-GR" altLang="el-GR" sz="3200" dirty="0"/>
              <a:t>και </a:t>
            </a:r>
            <a:r>
              <a:rPr lang="en-US" altLang="el-GR" sz="3200" dirty="0">
                <a:solidFill>
                  <a:srgbClr val="7030A0"/>
                </a:solidFill>
              </a:rPr>
              <a:t>CO</a:t>
            </a:r>
            <a:r>
              <a:rPr lang="en-US" altLang="el-GR" sz="3200" baseline="-25000" dirty="0">
                <a:solidFill>
                  <a:srgbClr val="7030A0"/>
                </a:solidFill>
              </a:rPr>
              <a:t>2</a:t>
            </a:r>
            <a:endParaRPr lang="el-GR" altLang="el-GR" sz="3200" dirty="0">
              <a:solidFill>
                <a:srgbClr val="7030A0"/>
              </a:solidFill>
            </a:endParaRPr>
          </a:p>
        </p:txBody>
      </p:sp>
      <p:sp>
        <p:nvSpPr>
          <p:cNvPr id="3" name="2 - Θέση περιεχομένου"/>
          <p:cNvSpPr>
            <a:spLocks noGrp="1"/>
          </p:cNvSpPr>
          <p:nvPr>
            <p:ph sz="half" idx="1"/>
          </p:nvPr>
        </p:nvSpPr>
        <p:spPr>
          <a:xfrm>
            <a:off x="457200" y="1295400"/>
            <a:ext cx="4191000" cy="4343400"/>
          </a:xfrm>
        </p:spPr>
        <p:txBody>
          <a:bodyPr>
            <a:normAutofit fontScale="92500" lnSpcReduction="10000"/>
          </a:bodyPr>
          <a:lstStyle/>
          <a:p>
            <a:pPr marL="0" indent="0" algn="just">
              <a:buFontTx/>
              <a:buNone/>
              <a:defRPr/>
            </a:pPr>
            <a:r>
              <a:rPr lang="el-GR" dirty="0"/>
              <a:t>Αέρια του θερμοκηπίου που έχουν εκπεμφθεί στην ατμόσφαιρα παραμένουν σε αυτή για </a:t>
            </a:r>
            <a:r>
              <a:rPr lang="el-GR" dirty="0">
                <a:solidFill>
                  <a:srgbClr val="7030A0"/>
                </a:solidFill>
              </a:rPr>
              <a:t>δεκάδες αιώνες</a:t>
            </a:r>
            <a:r>
              <a:rPr lang="el-GR" dirty="0"/>
              <a:t>, ακόμη και </a:t>
            </a:r>
            <a:r>
              <a:rPr lang="el-GR" dirty="0">
                <a:solidFill>
                  <a:srgbClr val="7030A0"/>
                </a:solidFill>
              </a:rPr>
              <a:t>χιλιετίες</a:t>
            </a:r>
            <a:r>
              <a:rPr lang="el-GR" dirty="0"/>
              <a:t>.</a:t>
            </a:r>
          </a:p>
          <a:p>
            <a:pPr marL="0" indent="0" algn="just">
              <a:buFontTx/>
              <a:buNone/>
              <a:defRPr/>
            </a:pPr>
            <a:endParaRPr lang="el-GR" dirty="0"/>
          </a:p>
          <a:p>
            <a:pPr marL="0" indent="0" algn="just">
              <a:buFontTx/>
              <a:buNone/>
              <a:defRPr/>
            </a:pPr>
            <a:r>
              <a:rPr lang="el-GR" dirty="0"/>
              <a:t> </a:t>
            </a:r>
            <a:r>
              <a:rPr lang="el-GR" sz="2600" dirty="0">
                <a:solidFill>
                  <a:srgbClr val="660066"/>
                </a:solidFill>
              </a:rPr>
              <a:t>Από μία ποσότητα </a:t>
            </a:r>
            <a:r>
              <a:rPr lang="en-US" sz="2600" dirty="0">
                <a:solidFill>
                  <a:srgbClr val="660066"/>
                </a:solidFill>
              </a:rPr>
              <a:t>CO</a:t>
            </a:r>
            <a:r>
              <a:rPr lang="en-US" sz="2600" baseline="-25000" dirty="0">
                <a:solidFill>
                  <a:srgbClr val="660066"/>
                </a:solidFill>
              </a:rPr>
              <a:t>2</a:t>
            </a:r>
            <a:r>
              <a:rPr lang="el-GR" sz="2600" dirty="0">
                <a:solidFill>
                  <a:srgbClr val="660066"/>
                </a:solidFill>
              </a:rPr>
              <a:t> που εκπέμπεται σήμερα στην ατμόσφαιρα</a:t>
            </a:r>
            <a:r>
              <a:rPr lang="en-US" sz="2600" dirty="0">
                <a:solidFill>
                  <a:srgbClr val="660066"/>
                </a:solidFill>
              </a:rPr>
              <a:t>,</a:t>
            </a:r>
            <a:r>
              <a:rPr lang="el-GR" sz="2600" dirty="0">
                <a:solidFill>
                  <a:srgbClr val="660066"/>
                </a:solidFill>
              </a:rPr>
              <a:t> το </a:t>
            </a:r>
            <a:r>
              <a:rPr lang="en-US" sz="2600" dirty="0">
                <a:solidFill>
                  <a:srgbClr val="C00000"/>
                </a:solidFill>
              </a:rPr>
              <a:t>50%</a:t>
            </a:r>
            <a:r>
              <a:rPr lang="el-GR" sz="2600" dirty="0">
                <a:solidFill>
                  <a:srgbClr val="660066"/>
                </a:solidFill>
              </a:rPr>
              <a:t> θα μειωθεί μέσα σε 30 έτη και ένα </a:t>
            </a:r>
            <a:r>
              <a:rPr lang="el-GR" sz="2600" dirty="0">
                <a:solidFill>
                  <a:srgbClr val="C00000"/>
                </a:solidFill>
              </a:rPr>
              <a:t>30%</a:t>
            </a:r>
            <a:r>
              <a:rPr lang="el-GR" sz="2600" dirty="0">
                <a:solidFill>
                  <a:srgbClr val="660066"/>
                </a:solidFill>
              </a:rPr>
              <a:t> σε μερικούς αιώνες </a:t>
            </a:r>
            <a:r>
              <a:rPr lang="en-US" sz="1500" b="1" dirty="0">
                <a:solidFill>
                  <a:srgbClr val="C00000"/>
                </a:solidFill>
              </a:rPr>
              <a:t>(Intergovernmental Panel for Climate Change)</a:t>
            </a:r>
            <a:endParaRPr lang="en-US" sz="2600" b="1" dirty="0">
              <a:solidFill>
                <a:srgbClr val="C00000"/>
              </a:solidFill>
            </a:endParaRPr>
          </a:p>
        </p:txBody>
      </p:sp>
      <p:sp>
        <p:nvSpPr>
          <p:cNvPr id="22532" name="5 - Θέση αριθμού διαφάνειας"/>
          <p:cNvSpPr>
            <a:spLocks noGrp="1"/>
          </p:cNvSpPr>
          <p:nvPr>
            <p:ph type="sldNum" sz="quarter" idx="12"/>
          </p:nvPr>
        </p:nvSpPr>
        <p:spPr>
          <a:noFill/>
          <a:ln>
            <a:miter lim="800000"/>
            <a:headEnd/>
            <a:tailEnd/>
          </a:ln>
        </p:spPr>
        <p:txBody>
          <a:bodyPr/>
          <a:lstStyle/>
          <a:p>
            <a:fld id="{E60373BA-14CA-42D5-B8AB-76D68351A746}" type="slidenum">
              <a:rPr lang="el-GR" altLang="el-GR" smtClean="0"/>
              <a:pPr/>
              <a:t>10</a:t>
            </a:fld>
            <a:endParaRPr lang="el-GR" altLang="el-GR"/>
          </a:p>
        </p:txBody>
      </p:sp>
      <p:pic>
        <p:nvPicPr>
          <p:cNvPr id="22533" name="Picture 2" descr="C:\Users\Δημήτριος\Desktop\calentamiento-global.jpg"/>
          <p:cNvPicPr>
            <a:picLocks noGrp="1" noChangeAspect="1" noChangeArrowheads="1"/>
          </p:cNvPicPr>
          <p:nvPr>
            <p:ph sz="half" idx="2"/>
          </p:nvPr>
        </p:nvPicPr>
        <p:blipFill>
          <a:blip r:embed="rId3" cstate="print"/>
          <a:srcRect/>
          <a:stretch>
            <a:fillRect/>
          </a:stretch>
        </p:blipFill>
        <p:spPr>
          <a:xfrm>
            <a:off x="4876800" y="2057400"/>
            <a:ext cx="3810000" cy="2687638"/>
          </a:xfrm>
        </p:spPr>
      </p:pic>
      <p:pic>
        <p:nvPicPr>
          <p:cNvPr id="22534" name="Picture 2"/>
          <p:cNvPicPr>
            <a:picLocks noChangeAspect="1" noChangeArrowheads="1"/>
          </p:cNvPicPr>
          <p:nvPr/>
        </p:nvPicPr>
        <p:blipFill>
          <a:blip r:embed="rId4" cstate="print"/>
          <a:srcRect/>
          <a:stretch>
            <a:fillRect/>
          </a:stretch>
        </p:blipFill>
        <p:spPr bwMode="auto">
          <a:xfrm>
            <a:off x="838200" y="5618163"/>
            <a:ext cx="7315200" cy="10112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57200" y="274638"/>
            <a:ext cx="8229600" cy="944562"/>
          </a:xfrm>
        </p:spPr>
        <p:txBody>
          <a:bodyPr>
            <a:normAutofit fontScale="90000"/>
          </a:bodyPr>
          <a:lstStyle/>
          <a:p>
            <a:r>
              <a:rPr lang="el-GR" altLang="el-GR" sz="3200" dirty="0"/>
              <a:t>Εξέλιξη της συγκέντρωσης </a:t>
            </a:r>
            <a:r>
              <a:rPr lang="en-US" altLang="el-GR" sz="3200" dirty="0"/>
              <a:t>CO</a:t>
            </a:r>
            <a:r>
              <a:rPr lang="en-US" altLang="el-GR" sz="3200" baseline="-25000" dirty="0"/>
              <a:t>2 </a:t>
            </a:r>
            <a:r>
              <a:rPr lang="el-GR" altLang="el-GR" sz="3200" dirty="0"/>
              <a:t>στην ατμόσφαιρα</a:t>
            </a:r>
          </a:p>
        </p:txBody>
      </p:sp>
      <p:sp>
        <p:nvSpPr>
          <p:cNvPr id="3" name="2 - Θέση περιεχομένου"/>
          <p:cNvSpPr>
            <a:spLocks noGrp="1"/>
          </p:cNvSpPr>
          <p:nvPr>
            <p:ph sz="half" idx="1"/>
          </p:nvPr>
        </p:nvSpPr>
        <p:spPr>
          <a:xfrm>
            <a:off x="457200" y="1295400"/>
            <a:ext cx="4038600" cy="4525963"/>
          </a:xfrm>
        </p:spPr>
        <p:txBody>
          <a:bodyPr>
            <a:normAutofit fontScale="92500" lnSpcReduction="20000"/>
          </a:bodyPr>
          <a:lstStyle/>
          <a:p>
            <a:pPr>
              <a:defRPr/>
            </a:pPr>
            <a:r>
              <a:rPr lang="el-GR" sz="2100" dirty="0"/>
              <a:t>Μέγιστο όριο μέχρι το </a:t>
            </a:r>
            <a:r>
              <a:rPr lang="en-US" sz="2100" dirty="0"/>
              <a:t>2100</a:t>
            </a:r>
            <a:r>
              <a:rPr lang="el-GR" sz="2100" dirty="0"/>
              <a:t>, (</a:t>
            </a:r>
            <a:r>
              <a:rPr lang="en-US" sz="2100" dirty="0"/>
              <a:t>2</a:t>
            </a:r>
            <a:r>
              <a:rPr lang="en-US" sz="2100" baseline="30000" dirty="0"/>
              <a:t>o</a:t>
            </a:r>
            <a:r>
              <a:rPr lang="en-US" sz="2100" dirty="0"/>
              <a:t>C</a:t>
            </a:r>
            <a:r>
              <a:rPr lang="el-GR" sz="2100" dirty="0"/>
              <a:t>)</a:t>
            </a:r>
            <a:br>
              <a:rPr lang="en-US" sz="2100" dirty="0"/>
            </a:br>
            <a:r>
              <a:rPr lang="en-US" sz="2400" dirty="0"/>
              <a:t>	</a:t>
            </a:r>
            <a:r>
              <a:rPr lang="en-US" sz="2400" dirty="0">
                <a:solidFill>
                  <a:srgbClr val="FF0000"/>
                </a:solidFill>
              </a:rPr>
              <a:t>450 ppm</a:t>
            </a:r>
          </a:p>
          <a:p>
            <a:pPr>
              <a:defRPr/>
            </a:pPr>
            <a:r>
              <a:rPr lang="el-GR" sz="2100" dirty="0"/>
              <a:t>Τα τελευταία </a:t>
            </a:r>
            <a:r>
              <a:rPr lang="el-GR" sz="2100" dirty="0">
                <a:solidFill>
                  <a:srgbClr val="00B050"/>
                </a:solidFill>
              </a:rPr>
              <a:t>40</a:t>
            </a:r>
            <a:r>
              <a:rPr lang="en-US" sz="2100" dirty="0">
                <a:solidFill>
                  <a:srgbClr val="00B050"/>
                </a:solidFill>
              </a:rPr>
              <a:t>0,000</a:t>
            </a:r>
            <a:r>
              <a:rPr lang="en-US" sz="2100" dirty="0"/>
              <a:t> </a:t>
            </a:r>
            <a:r>
              <a:rPr lang="el-GR" sz="2100" dirty="0"/>
              <a:t>έτη έως τα μέσα του 18</a:t>
            </a:r>
            <a:r>
              <a:rPr lang="el-GR" sz="2100" baseline="30000" dirty="0"/>
              <a:t>ου</a:t>
            </a:r>
            <a:r>
              <a:rPr lang="el-GR" sz="2100" dirty="0"/>
              <a:t> αιώνα </a:t>
            </a:r>
          </a:p>
          <a:p>
            <a:pPr marL="0" indent="0">
              <a:buFontTx/>
              <a:buNone/>
              <a:defRPr/>
            </a:pPr>
            <a:r>
              <a:rPr lang="el-GR" sz="2400" dirty="0"/>
              <a:t>	</a:t>
            </a:r>
            <a:r>
              <a:rPr lang="en-US" sz="2400" dirty="0">
                <a:solidFill>
                  <a:srgbClr val="00B050"/>
                </a:solidFill>
              </a:rPr>
              <a:t>280ppm</a:t>
            </a:r>
          </a:p>
          <a:p>
            <a:pPr>
              <a:defRPr/>
            </a:pPr>
            <a:r>
              <a:rPr lang="el-GR" sz="2100" dirty="0"/>
              <a:t>Αύγουστος </a:t>
            </a:r>
            <a:r>
              <a:rPr lang="en-US" sz="2100" dirty="0"/>
              <a:t>2018</a:t>
            </a:r>
            <a:r>
              <a:rPr lang="en-US" sz="2400" dirty="0"/>
              <a:t>	</a:t>
            </a:r>
            <a:r>
              <a:rPr lang="en-US" sz="2400" dirty="0">
                <a:solidFill>
                  <a:srgbClr val="7030A0"/>
                </a:solidFill>
              </a:rPr>
              <a:t>40</a:t>
            </a:r>
            <a:r>
              <a:rPr lang="el-GR" sz="2400" dirty="0">
                <a:solidFill>
                  <a:srgbClr val="7030A0"/>
                </a:solidFill>
              </a:rPr>
              <a:t>8</a:t>
            </a:r>
            <a:r>
              <a:rPr lang="en-US" sz="2400" dirty="0">
                <a:solidFill>
                  <a:srgbClr val="7030A0"/>
                </a:solidFill>
              </a:rPr>
              <a:t>.</a:t>
            </a:r>
            <a:r>
              <a:rPr lang="el-GR" sz="2400" dirty="0">
                <a:solidFill>
                  <a:srgbClr val="7030A0"/>
                </a:solidFill>
              </a:rPr>
              <a:t>00</a:t>
            </a:r>
            <a:r>
              <a:rPr lang="en-US" sz="2400" dirty="0">
                <a:solidFill>
                  <a:srgbClr val="7030A0"/>
                </a:solidFill>
              </a:rPr>
              <a:t>ppm</a:t>
            </a:r>
          </a:p>
          <a:p>
            <a:pPr>
              <a:defRPr/>
            </a:pPr>
            <a:r>
              <a:rPr lang="el-GR" sz="2100" dirty="0"/>
              <a:t>Αύγουστος </a:t>
            </a:r>
            <a:r>
              <a:rPr lang="en-US" sz="2100" dirty="0"/>
              <a:t>201</a:t>
            </a:r>
            <a:r>
              <a:rPr lang="el-GR" sz="2100" dirty="0"/>
              <a:t>9</a:t>
            </a:r>
            <a:r>
              <a:rPr lang="en-US" sz="2400" dirty="0"/>
              <a:t>	 	</a:t>
            </a:r>
            <a:r>
              <a:rPr lang="en-US" sz="2400" dirty="0">
                <a:solidFill>
                  <a:srgbClr val="7030A0"/>
                </a:solidFill>
              </a:rPr>
              <a:t>41</a:t>
            </a:r>
            <a:r>
              <a:rPr lang="el-GR" sz="2400" dirty="0">
                <a:solidFill>
                  <a:srgbClr val="7030A0"/>
                </a:solidFill>
              </a:rPr>
              <a:t>2</a:t>
            </a:r>
            <a:r>
              <a:rPr lang="en-US" sz="2400" dirty="0">
                <a:solidFill>
                  <a:srgbClr val="7030A0"/>
                </a:solidFill>
              </a:rPr>
              <a:t>.0</a:t>
            </a:r>
            <a:r>
              <a:rPr lang="el-GR" sz="2400" dirty="0">
                <a:solidFill>
                  <a:srgbClr val="7030A0"/>
                </a:solidFill>
              </a:rPr>
              <a:t>0</a:t>
            </a:r>
            <a:r>
              <a:rPr lang="en-US" sz="2400" dirty="0">
                <a:solidFill>
                  <a:srgbClr val="7030A0"/>
                </a:solidFill>
              </a:rPr>
              <a:t>ppm</a:t>
            </a:r>
            <a:r>
              <a:rPr lang="el-GR" sz="2400" dirty="0">
                <a:solidFill>
                  <a:srgbClr val="7030A0"/>
                </a:solidFill>
              </a:rPr>
              <a:t> </a:t>
            </a:r>
            <a:r>
              <a:rPr lang="el-GR" sz="1900" dirty="0">
                <a:solidFill>
                  <a:srgbClr val="FF0000"/>
                </a:solidFill>
              </a:rPr>
              <a:t>(</a:t>
            </a:r>
            <a:r>
              <a:rPr lang="en-US" sz="1900" dirty="0">
                <a:solidFill>
                  <a:srgbClr val="FF0000"/>
                </a:solidFill>
              </a:rPr>
              <a:t>NASA)</a:t>
            </a:r>
            <a:endParaRPr lang="en-US" sz="2400" dirty="0">
              <a:solidFill>
                <a:srgbClr val="FF0000"/>
              </a:solidFill>
            </a:endParaRPr>
          </a:p>
          <a:p>
            <a:pPr marL="0" indent="0">
              <a:buFontTx/>
              <a:buNone/>
              <a:defRPr/>
            </a:pPr>
            <a:endParaRPr lang="el-GR" sz="2000" dirty="0">
              <a:solidFill>
                <a:srgbClr val="C00000"/>
              </a:solidFill>
            </a:endParaRPr>
          </a:p>
          <a:p>
            <a:pPr marL="0" indent="0">
              <a:buFontTx/>
              <a:buNone/>
              <a:defRPr/>
            </a:pPr>
            <a:r>
              <a:rPr lang="en-US" sz="2000" dirty="0">
                <a:solidFill>
                  <a:srgbClr val="C00000"/>
                </a:solidFill>
              </a:rPr>
              <a:t>1ppm CO</a:t>
            </a:r>
            <a:r>
              <a:rPr lang="en-US" sz="2000" baseline="-25000" dirty="0">
                <a:solidFill>
                  <a:srgbClr val="C00000"/>
                </a:solidFill>
              </a:rPr>
              <a:t>2</a:t>
            </a:r>
            <a:r>
              <a:rPr lang="en-US" sz="2000" dirty="0">
                <a:solidFill>
                  <a:srgbClr val="C00000"/>
                </a:solidFill>
              </a:rPr>
              <a:t>=2.13Gt Carbon</a:t>
            </a:r>
          </a:p>
          <a:p>
            <a:pPr marL="0" indent="0">
              <a:buFontTx/>
              <a:buNone/>
              <a:defRPr/>
            </a:pPr>
            <a:r>
              <a:rPr lang="en-US" sz="2000" dirty="0">
                <a:solidFill>
                  <a:srgbClr val="C00000"/>
                </a:solidFill>
              </a:rPr>
              <a:t>1Gt=1000 million tones</a:t>
            </a:r>
          </a:p>
          <a:p>
            <a:pPr marL="0" indent="0">
              <a:buFontTx/>
              <a:buNone/>
              <a:defRPr/>
            </a:pPr>
            <a:r>
              <a:rPr lang="en-US" sz="2000" dirty="0">
                <a:solidFill>
                  <a:srgbClr val="7030A0"/>
                </a:solidFill>
              </a:rPr>
              <a:t>1GtCO</a:t>
            </a:r>
            <a:r>
              <a:rPr lang="en-US" sz="2000" baseline="-25000" dirty="0">
                <a:solidFill>
                  <a:srgbClr val="7030A0"/>
                </a:solidFill>
              </a:rPr>
              <a:t>2</a:t>
            </a:r>
            <a:r>
              <a:rPr lang="en-US" sz="2000" dirty="0">
                <a:solidFill>
                  <a:srgbClr val="7030A0"/>
                </a:solidFill>
              </a:rPr>
              <a:t>e </a:t>
            </a:r>
            <a:r>
              <a:rPr lang="el-GR" sz="2000" dirty="0">
                <a:solidFill>
                  <a:srgbClr val="7030A0"/>
                </a:solidFill>
              </a:rPr>
              <a:t>είναι ισοδύναμος με τις εκπομπές ενός έτους στις μεταφορές της ΕΕ περιλαμβανόμενων και των αερομεταφορών</a:t>
            </a:r>
            <a:r>
              <a:rPr lang="el-GR" sz="2000" dirty="0">
                <a:solidFill>
                  <a:srgbClr val="CC00CC"/>
                </a:solidFill>
              </a:rPr>
              <a:t>.</a:t>
            </a:r>
          </a:p>
        </p:txBody>
      </p:sp>
      <p:sp>
        <p:nvSpPr>
          <p:cNvPr id="23556" name="5 - Θέση αριθμού διαφάνειας"/>
          <p:cNvSpPr>
            <a:spLocks noGrp="1"/>
          </p:cNvSpPr>
          <p:nvPr>
            <p:ph type="sldNum" sz="quarter" idx="12"/>
          </p:nvPr>
        </p:nvSpPr>
        <p:spPr>
          <a:noFill/>
          <a:ln>
            <a:miter lim="800000"/>
            <a:headEnd/>
            <a:tailEnd/>
          </a:ln>
        </p:spPr>
        <p:txBody>
          <a:bodyPr/>
          <a:lstStyle/>
          <a:p>
            <a:fld id="{3A786CA7-BEE5-4C95-A5E1-648C8EB287A7}" type="slidenum">
              <a:rPr lang="el-GR" altLang="el-GR" smtClean="0"/>
              <a:pPr/>
              <a:t>11</a:t>
            </a:fld>
            <a:endParaRPr lang="el-GR" altLang="el-GR"/>
          </a:p>
        </p:txBody>
      </p:sp>
      <p:pic>
        <p:nvPicPr>
          <p:cNvPr id="23558" name="Picture 3" descr="C:\Users\Δημήτριος\Desktop\15_co2_left_061316.gif"/>
          <p:cNvPicPr>
            <a:picLocks noGrp="1" noChangeAspect="1" noChangeArrowheads="1"/>
          </p:cNvPicPr>
          <p:nvPr>
            <p:ph sz="half" idx="2"/>
          </p:nvPr>
        </p:nvPicPr>
        <p:blipFill>
          <a:blip r:embed="rId3" cstate="print"/>
          <a:srcRect/>
          <a:stretch>
            <a:fillRect/>
          </a:stretch>
        </p:blipFill>
        <p:spPr>
          <a:xfrm>
            <a:off x="4648200" y="2133600"/>
            <a:ext cx="4038600" cy="2614613"/>
          </a:xfrm>
        </p:spPr>
      </p:pic>
      <p:pic>
        <p:nvPicPr>
          <p:cNvPr id="2" name="Picture 2"/>
          <p:cNvPicPr>
            <a:picLocks noChangeAspect="1" noChangeArrowheads="1"/>
          </p:cNvPicPr>
          <p:nvPr/>
        </p:nvPicPr>
        <p:blipFill>
          <a:blip r:embed="rId4" cstate="print"/>
          <a:srcRect/>
          <a:stretch>
            <a:fillRect/>
          </a:stretch>
        </p:blipFill>
        <p:spPr bwMode="auto">
          <a:xfrm>
            <a:off x="762000" y="5770563"/>
            <a:ext cx="7543800" cy="10112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Effect transition="in" filter="fade">
                                      <p:cBhvr>
                                        <p:cTn id="21" dur="1000"/>
                                        <p:tgtEl>
                                          <p:spTgt spid="23558"/>
                                        </p:tgtEl>
                                      </p:cBhvr>
                                    </p:animEffect>
                                    <p:anim calcmode="lin" valueType="num">
                                      <p:cBhvr>
                                        <p:cTn id="22" dur="1000" fill="hold"/>
                                        <p:tgtEl>
                                          <p:spTgt spid="23558"/>
                                        </p:tgtEl>
                                        <p:attrNameLst>
                                          <p:attrName>ppt_x</p:attrName>
                                        </p:attrNameLst>
                                      </p:cBhvr>
                                      <p:tavLst>
                                        <p:tav tm="0">
                                          <p:val>
                                            <p:strVal val="#ppt_x"/>
                                          </p:val>
                                        </p:tav>
                                        <p:tav tm="100000">
                                          <p:val>
                                            <p:strVal val="#ppt_x"/>
                                          </p:val>
                                        </p:tav>
                                      </p:tavLst>
                                    </p:anim>
                                    <p:anim calcmode="lin" valueType="num">
                                      <p:cBhvr>
                                        <p:cTn id="23"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arn(inVertical)">
                                      <p:cBhvr>
                                        <p:cTn id="49" dur="500"/>
                                        <p:tgtEl>
                                          <p:spTgt spid="3">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577850" y="381000"/>
            <a:ext cx="8229600" cy="1143000"/>
          </a:xfrm>
        </p:spPr>
        <p:txBody>
          <a:bodyPr/>
          <a:lstStyle/>
          <a:p>
            <a:r>
              <a:rPr lang="el-GR" altLang="el-GR" sz="3600" dirty="0">
                <a:solidFill>
                  <a:srgbClr val="0070C0"/>
                </a:solidFill>
              </a:rPr>
              <a:t>Απειλές</a:t>
            </a:r>
            <a:br>
              <a:rPr lang="en-US" altLang="el-GR" sz="4000" dirty="0">
                <a:solidFill>
                  <a:srgbClr val="0070C0"/>
                </a:solidFill>
              </a:rPr>
            </a:br>
            <a:r>
              <a:rPr lang="el-GR" altLang="el-GR" sz="2400" dirty="0">
                <a:solidFill>
                  <a:srgbClr val="CC3300"/>
                </a:solidFill>
              </a:rPr>
              <a:t>Ενδεχόμενες επιπτώσεις από αύξηση της θερμοκρασίας</a:t>
            </a:r>
            <a:endParaRPr lang="el-GR" altLang="el-GR" sz="2400" dirty="0">
              <a:solidFill>
                <a:srgbClr val="00B050"/>
              </a:solidFill>
            </a:endParaRPr>
          </a:p>
        </p:txBody>
      </p:sp>
      <p:pic>
        <p:nvPicPr>
          <p:cNvPr id="25604" name="Picture 2"/>
          <p:cNvPicPr>
            <a:picLocks noChangeAspect="1" noChangeArrowheads="1"/>
          </p:cNvPicPr>
          <p:nvPr/>
        </p:nvPicPr>
        <p:blipFill>
          <a:blip r:embed="rId3" cstate="print"/>
          <a:srcRect/>
          <a:stretch>
            <a:fillRect/>
          </a:stretch>
        </p:blipFill>
        <p:spPr bwMode="auto">
          <a:xfrm>
            <a:off x="990600" y="5846763"/>
            <a:ext cx="7239000" cy="935037"/>
          </a:xfrm>
          <a:prstGeom prst="rect">
            <a:avLst/>
          </a:prstGeom>
          <a:noFill/>
          <a:ln w="9525">
            <a:noFill/>
            <a:miter lim="800000"/>
            <a:headEnd/>
            <a:tailEnd/>
          </a:ln>
        </p:spPr>
      </p:pic>
      <p:grpSp>
        <p:nvGrpSpPr>
          <p:cNvPr id="2" name="Ομάδα 3"/>
          <p:cNvGrpSpPr>
            <a:grpSpLocks/>
          </p:cNvGrpSpPr>
          <p:nvPr/>
        </p:nvGrpSpPr>
        <p:grpSpPr bwMode="auto">
          <a:xfrm>
            <a:off x="827856" y="1412776"/>
            <a:ext cx="7848600" cy="4467225"/>
            <a:chOff x="539750" y="1476375"/>
            <a:chExt cx="7848600" cy="4467225"/>
          </a:xfrm>
        </p:grpSpPr>
        <p:grpSp>
          <p:nvGrpSpPr>
            <p:cNvPr id="3" name="Ομάδα 1"/>
            <p:cNvGrpSpPr>
              <a:grpSpLocks/>
            </p:cNvGrpSpPr>
            <p:nvPr/>
          </p:nvGrpSpPr>
          <p:grpSpPr bwMode="auto">
            <a:xfrm>
              <a:off x="539750" y="1476375"/>
              <a:ext cx="7848600" cy="4467225"/>
              <a:chOff x="539750" y="1476375"/>
              <a:chExt cx="7848600" cy="4467225"/>
            </a:xfrm>
          </p:grpSpPr>
          <p:pic>
            <p:nvPicPr>
              <p:cNvPr id="25609" name="Picture 3"/>
              <p:cNvPicPr>
                <a:picLocks noChangeAspect="1" noChangeArrowheads="1"/>
              </p:cNvPicPr>
              <p:nvPr/>
            </p:nvPicPr>
            <p:blipFill>
              <a:blip r:embed="rId4" cstate="print"/>
              <a:srcRect/>
              <a:stretch>
                <a:fillRect/>
              </a:stretch>
            </p:blipFill>
            <p:spPr bwMode="auto">
              <a:xfrm>
                <a:off x="539750" y="1476375"/>
                <a:ext cx="7848600" cy="4467225"/>
              </a:xfrm>
              <a:prstGeom prst="rect">
                <a:avLst/>
              </a:prstGeom>
              <a:noFill/>
              <a:ln w="9525">
                <a:noFill/>
                <a:miter lim="800000"/>
                <a:headEnd/>
                <a:tailEnd/>
              </a:ln>
            </p:spPr>
          </p:pic>
          <p:cxnSp>
            <p:nvCxnSpPr>
              <p:cNvPr id="25610" name="Ευθεία γραμμή σύνδεσης 3"/>
              <p:cNvCxnSpPr>
                <a:cxnSpLocks noChangeShapeType="1"/>
              </p:cNvCxnSpPr>
              <p:nvPr/>
            </p:nvCxnSpPr>
            <p:spPr bwMode="auto">
              <a:xfrm>
                <a:off x="3276600" y="2465387"/>
                <a:ext cx="0" cy="3141663"/>
              </a:xfrm>
              <a:prstGeom prst="line">
                <a:avLst/>
              </a:prstGeom>
              <a:noFill/>
              <a:ln w="19050" algn="ctr">
                <a:solidFill>
                  <a:srgbClr val="FFFF00"/>
                </a:solidFill>
                <a:round/>
                <a:headEnd/>
                <a:tailEnd/>
              </a:ln>
            </p:spPr>
          </p:cxnSp>
          <p:cxnSp>
            <p:nvCxnSpPr>
              <p:cNvPr id="25611" name="Ευθεία γραμμή σύνδεσης 8"/>
              <p:cNvCxnSpPr>
                <a:cxnSpLocks noChangeShapeType="1"/>
              </p:cNvCxnSpPr>
              <p:nvPr/>
            </p:nvCxnSpPr>
            <p:spPr bwMode="auto">
              <a:xfrm>
                <a:off x="5651500" y="2465387"/>
                <a:ext cx="0" cy="3097213"/>
              </a:xfrm>
              <a:prstGeom prst="line">
                <a:avLst/>
              </a:prstGeom>
              <a:noFill/>
              <a:ln w="25400" algn="ctr">
                <a:solidFill>
                  <a:srgbClr val="3366FF"/>
                </a:solidFill>
                <a:round/>
                <a:headEnd/>
                <a:tailEnd/>
              </a:ln>
            </p:spPr>
          </p:cxnSp>
          <p:cxnSp>
            <p:nvCxnSpPr>
              <p:cNvPr id="25612" name="Ευθεία γραμμή σύνδεσης 6"/>
              <p:cNvCxnSpPr>
                <a:cxnSpLocks noChangeShapeType="1"/>
              </p:cNvCxnSpPr>
              <p:nvPr/>
            </p:nvCxnSpPr>
            <p:spPr bwMode="auto">
              <a:xfrm>
                <a:off x="4500563" y="2438400"/>
                <a:ext cx="0" cy="3168650"/>
              </a:xfrm>
              <a:prstGeom prst="line">
                <a:avLst/>
              </a:prstGeom>
              <a:noFill/>
              <a:ln w="19050" algn="ctr">
                <a:solidFill>
                  <a:srgbClr val="00B050"/>
                </a:solidFill>
                <a:round/>
                <a:headEnd/>
                <a:tailEnd/>
              </a:ln>
            </p:spPr>
          </p:cxnSp>
        </p:grpSp>
        <p:cxnSp>
          <p:nvCxnSpPr>
            <p:cNvPr id="25608" name="Ευθεία γραμμή σύνδεσης 3"/>
            <p:cNvCxnSpPr>
              <a:cxnSpLocks noChangeShapeType="1"/>
            </p:cNvCxnSpPr>
            <p:nvPr/>
          </p:nvCxnSpPr>
          <p:spPr bwMode="auto">
            <a:xfrm>
              <a:off x="2590800" y="2438400"/>
              <a:ext cx="0" cy="3141663"/>
            </a:xfrm>
            <a:prstGeom prst="line">
              <a:avLst/>
            </a:prstGeom>
            <a:noFill/>
            <a:ln w="19050" algn="ctr">
              <a:solidFill>
                <a:srgbClr val="800080"/>
              </a:solidFill>
              <a:round/>
              <a:headEnd/>
              <a:tailEnd/>
            </a:ln>
          </p:spPr>
        </p:cxnSp>
      </p:grpSp>
      <p:sp>
        <p:nvSpPr>
          <p:cNvPr id="25606" name="Θέση αριθμού διαφάνειας 1"/>
          <p:cNvSpPr>
            <a:spLocks noGrp="1"/>
          </p:cNvSpPr>
          <p:nvPr>
            <p:ph type="sldNum" sz="quarter" idx="12"/>
          </p:nvPr>
        </p:nvSpPr>
        <p:spPr>
          <a:noFill/>
          <a:ln>
            <a:miter lim="800000"/>
            <a:headEnd/>
            <a:tailEnd/>
          </a:ln>
        </p:spPr>
        <p:txBody>
          <a:bodyPr/>
          <a:lstStyle/>
          <a:p>
            <a:fld id="{0BEE5AB3-C7D2-48DD-B0ED-D6D6D619CD90}" type="slidenum">
              <a:rPr lang="el-GR" altLang="el-GR" smtClean="0"/>
              <a:pPr/>
              <a:t>12</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normAutofit/>
          </a:bodyPr>
          <a:lstStyle/>
          <a:p>
            <a:r>
              <a:rPr lang="el-GR" altLang="el-GR" dirty="0">
                <a:solidFill>
                  <a:srgbClr val="000000"/>
                </a:solidFill>
                <a:latin typeface="Calibri" pitchFamily="34" charset="0"/>
              </a:rPr>
              <a:t>Πολιτικές </a:t>
            </a:r>
            <a:endParaRPr lang="el-GR" altLang="el-GR" dirty="0"/>
          </a:p>
        </p:txBody>
      </p:sp>
      <p:pic>
        <p:nvPicPr>
          <p:cNvPr id="16388" name="Picture 3" descr="C:\Users\Δημήτριος\Desktop\clim..jpg"/>
          <p:cNvPicPr>
            <a:picLocks noChangeAspect="1" noChangeArrowheads="1"/>
          </p:cNvPicPr>
          <p:nvPr/>
        </p:nvPicPr>
        <p:blipFill>
          <a:blip r:embed="rId3" cstate="print"/>
          <a:srcRect/>
          <a:stretch>
            <a:fillRect/>
          </a:stretch>
        </p:blipFill>
        <p:spPr bwMode="auto">
          <a:xfrm>
            <a:off x="4953000" y="2204864"/>
            <a:ext cx="3455988" cy="2554288"/>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914400" y="5867400"/>
            <a:ext cx="7315200" cy="935038"/>
          </a:xfrm>
          <a:prstGeom prst="rect">
            <a:avLst/>
          </a:prstGeom>
          <a:noFill/>
          <a:ln w="9525">
            <a:noFill/>
            <a:miter lim="800000"/>
            <a:headEnd/>
            <a:tailEnd/>
          </a:ln>
        </p:spPr>
      </p:pic>
      <p:sp>
        <p:nvSpPr>
          <p:cNvPr id="8" name="Θέση περιεχομένου 3"/>
          <p:cNvSpPr>
            <a:spLocks noGrp="1"/>
          </p:cNvSpPr>
          <p:nvPr>
            <p:ph sz="half" idx="1"/>
          </p:nvPr>
        </p:nvSpPr>
        <p:spPr>
          <a:xfrm>
            <a:off x="673224" y="1988840"/>
            <a:ext cx="4042792" cy="3168352"/>
          </a:xfrm>
          <a:solidFill>
            <a:schemeClr val="accent5">
              <a:lumMod val="40000"/>
              <a:lumOff val="60000"/>
            </a:schemeClr>
          </a:solidFill>
        </p:spPr>
        <p:txBody>
          <a:bodyPr>
            <a:normAutofit fontScale="70000" lnSpcReduction="20000"/>
          </a:bodyPr>
          <a:lstStyle/>
          <a:p>
            <a:pPr eaLnBrk="1" hangingPunct="1">
              <a:lnSpc>
                <a:spcPct val="80000"/>
              </a:lnSpc>
              <a:defRPr/>
            </a:pPr>
            <a:endParaRPr lang="el-GR" altLang="el-GR" sz="2400" dirty="0">
              <a:solidFill>
                <a:srgbClr val="000000"/>
              </a:solidFill>
              <a:latin typeface="Calibri" pitchFamily="34" charset="0"/>
            </a:endParaRPr>
          </a:p>
          <a:p>
            <a:pPr marL="534988" lvl="1" indent="-261938">
              <a:lnSpc>
                <a:spcPct val="120000"/>
              </a:lnSpc>
              <a:tabLst>
                <a:tab pos="712788" algn="l"/>
              </a:tabLst>
              <a:defRPr/>
            </a:pPr>
            <a:r>
              <a:rPr lang="el-GR" altLang="el-GR" sz="3200" dirty="0">
                <a:solidFill>
                  <a:srgbClr val="000000"/>
                </a:solidFill>
                <a:latin typeface="Calibri" pitchFamily="34" charset="0"/>
              </a:rPr>
              <a:t>Συνθήκη των Παρισίων</a:t>
            </a:r>
          </a:p>
          <a:p>
            <a:pPr marL="534988" lvl="1" indent="-261938">
              <a:lnSpc>
                <a:spcPct val="120000"/>
              </a:lnSpc>
              <a:tabLst>
                <a:tab pos="712788" algn="l"/>
              </a:tabLst>
              <a:defRPr/>
            </a:pPr>
            <a:r>
              <a:rPr lang="el-GR" altLang="el-GR" sz="3200" dirty="0">
                <a:solidFill>
                  <a:srgbClr val="000000"/>
                </a:solidFill>
                <a:latin typeface="Calibri" pitchFamily="34" charset="0"/>
              </a:rPr>
              <a:t>Η ατελέσφορη συμφωνία</a:t>
            </a:r>
          </a:p>
          <a:p>
            <a:pPr marL="534988" lvl="1" indent="-261938">
              <a:lnSpc>
                <a:spcPct val="120000"/>
              </a:lnSpc>
              <a:tabLst>
                <a:tab pos="712788" algn="l"/>
              </a:tabLst>
              <a:defRPr/>
            </a:pPr>
            <a:r>
              <a:rPr lang="el-GR" altLang="el-GR" sz="3200" dirty="0">
                <a:solidFill>
                  <a:srgbClr val="000000"/>
                </a:solidFill>
                <a:latin typeface="Calibri" pitchFamily="34" charset="0"/>
              </a:rPr>
              <a:t>Η έκκληση του Γ.Γ. του ΟΗΕ</a:t>
            </a:r>
          </a:p>
          <a:p>
            <a:pPr marL="534988" lvl="1" indent="-261938">
              <a:lnSpc>
                <a:spcPct val="120000"/>
              </a:lnSpc>
              <a:tabLst>
                <a:tab pos="712788" algn="l"/>
              </a:tabLst>
              <a:defRPr/>
            </a:pPr>
            <a:r>
              <a:rPr lang="el-GR" altLang="el-GR" sz="3200" dirty="0">
                <a:solidFill>
                  <a:srgbClr val="000000"/>
                </a:solidFill>
                <a:latin typeface="Calibri" pitchFamily="34" charset="0"/>
              </a:rPr>
              <a:t>Το ΚΕΠΑ ως </a:t>
            </a:r>
            <a:r>
              <a:rPr lang="en-US" altLang="el-GR" sz="3200" dirty="0">
                <a:solidFill>
                  <a:srgbClr val="000000"/>
                </a:solidFill>
                <a:latin typeface="Calibri" pitchFamily="34" charset="0"/>
              </a:rPr>
              <a:t>UNAI Hub SDG7 </a:t>
            </a:r>
            <a:endParaRPr lang="el-GR" altLang="el-GR" sz="3200" dirty="0">
              <a:solidFill>
                <a:srgbClr val="000000"/>
              </a:solidFill>
              <a:latin typeface="Calibri" pitchFamily="34" charset="0"/>
            </a:endParaRPr>
          </a:p>
          <a:p>
            <a:pPr marL="534988" lvl="1" indent="-261938">
              <a:lnSpc>
                <a:spcPct val="120000"/>
              </a:lnSpc>
              <a:tabLst>
                <a:tab pos="712788" algn="l"/>
              </a:tabLst>
              <a:defRPr/>
            </a:pPr>
            <a:r>
              <a:rPr lang="el-GR" altLang="el-GR" sz="3200" dirty="0">
                <a:solidFill>
                  <a:srgbClr val="000000"/>
                </a:solidFill>
                <a:latin typeface="Calibri" pitchFamily="34" charset="0"/>
              </a:rPr>
              <a:t>Η ανταπόκριση του Δήμου Μοσχάτου – Ταύρου</a:t>
            </a:r>
          </a:p>
          <a:p>
            <a:pPr marL="534988" lvl="1" indent="-261938">
              <a:lnSpc>
                <a:spcPct val="120000"/>
              </a:lnSpc>
              <a:tabLst>
                <a:tab pos="712788" algn="l"/>
              </a:tabLst>
              <a:defRPr/>
            </a:pPr>
            <a:r>
              <a:rPr lang="el-GR" altLang="el-GR" sz="3200" dirty="0">
                <a:solidFill>
                  <a:srgbClr val="000000"/>
                </a:solidFill>
                <a:latin typeface="Calibri" pitchFamily="34" charset="0"/>
              </a:rPr>
              <a:t>Διαπιστώσεις - προτάσεις</a:t>
            </a:r>
            <a:endParaRPr lang="en-US" altLang="el-GR" sz="3200" dirty="0">
              <a:solidFill>
                <a:srgbClr val="000000"/>
              </a:solidFill>
              <a:latin typeface="Calibri" pitchFamily="34" charset="0"/>
            </a:endParaRPr>
          </a:p>
          <a:p>
            <a:pPr marL="534988" lvl="1" indent="-261938">
              <a:lnSpc>
                <a:spcPct val="80000"/>
              </a:lnSpc>
              <a:tabLst>
                <a:tab pos="712788" algn="l"/>
              </a:tabLst>
              <a:defRPr/>
            </a:pPr>
            <a:endParaRPr lang="el-GR" altLang="el-GR" sz="3200" dirty="0">
              <a:solidFill>
                <a:srgbClr val="000000"/>
              </a:solidFill>
              <a:latin typeface="Calibri" pitchFamily="34" charset="0"/>
            </a:endParaRPr>
          </a:p>
        </p:txBody>
      </p:sp>
      <p:sp>
        <p:nvSpPr>
          <p:cNvPr id="16391" name="Θέση αριθμού διαφάνειας 1"/>
          <p:cNvSpPr>
            <a:spLocks noGrp="1"/>
          </p:cNvSpPr>
          <p:nvPr>
            <p:ph type="sldNum" sz="quarter" idx="12"/>
          </p:nvPr>
        </p:nvSpPr>
        <p:spPr>
          <a:noFill/>
          <a:ln>
            <a:miter lim="800000"/>
            <a:headEnd/>
            <a:tailEnd/>
          </a:ln>
        </p:spPr>
        <p:txBody>
          <a:bodyPr/>
          <a:lstStyle/>
          <a:p>
            <a:fld id="{3F2BE420-FB8B-42B5-B0F3-D737642A08EC}" type="slidenum">
              <a:rPr lang="el-GR" altLang="el-GR" smtClean="0"/>
              <a:pPr/>
              <a:t>13</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2000" fill="hold"/>
                                        <p:tgtEl>
                                          <p:spTgt spid="16388"/>
                                        </p:tgtEl>
                                        <p:attrNameLst>
                                          <p:attrName>ppt_x</p:attrName>
                                        </p:attrNameLst>
                                      </p:cBhvr>
                                      <p:tavLst>
                                        <p:tav tm="0">
                                          <p:val>
                                            <p:strVal val="#ppt_x"/>
                                          </p:val>
                                        </p:tav>
                                        <p:tav tm="100000">
                                          <p:val>
                                            <p:strVal val="#ppt_x"/>
                                          </p:val>
                                        </p:tav>
                                      </p:tavLst>
                                    </p:anim>
                                    <p:anim calcmode="lin" valueType="num">
                                      <p:cBhvr additive="base">
                                        <p:cTn id="8" dur="20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additive="base">
                                        <p:cTn id="13" dur="3000" fill="hold"/>
                                        <p:tgtEl>
                                          <p:spTgt spid="8">
                                            <p:bg/>
                                          </p:spTgt>
                                        </p:tgtEl>
                                        <p:attrNameLst>
                                          <p:attrName>ppt_x</p:attrName>
                                        </p:attrNameLst>
                                      </p:cBhvr>
                                      <p:tavLst>
                                        <p:tav tm="0">
                                          <p:val>
                                            <p:strVal val="#ppt_x"/>
                                          </p:val>
                                        </p:tav>
                                        <p:tav tm="100000">
                                          <p:val>
                                            <p:strVal val="#ppt_x"/>
                                          </p:val>
                                        </p:tav>
                                      </p:tavLst>
                                    </p:anim>
                                    <p:anim calcmode="lin" valueType="num">
                                      <p:cBhvr additive="base">
                                        <p:cTn id="14" dur="3000" fill="hold"/>
                                        <p:tgtEl>
                                          <p:spTgt spid="8">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3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3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3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3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8">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3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normAutofit/>
          </a:bodyPr>
          <a:lstStyle/>
          <a:p>
            <a:r>
              <a:rPr lang="el-GR" altLang="el-GR" sz="3200" dirty="0"/>
              <a:t>Συνθήκη των Παρισίων-</a:t>
            </a:r>
            <a:r>
              <a:rPr lang="en-US" altLang="el-GR" sz="3200" dirty="0"/>
              <a:t>2015</a:t>
            </a:r>
            <a:r>
              <a:rPr lang="el-GR" altLang="el-GR" sz="3200" dirty="0"/>
              <a:t> </a:t>
            </a:r>
            <a:r>
              <a:rPr lang="el-GR" altLang="el-GR" sz="2800" dirty="0"/>
              <a:t>(</a:t>
            </a:r>
            <a:r>
              <a:rPr lang="en-US" altLang="el-GR" sz="2800" dirty="0"/>
              <a:t>Paris Agreement)</a:t>
            </a:r>
            <a:endParaRPr lang="el-GR" altLang="el-GR" sz="3200" dirty="0"/>
          </a:p>
        </p:txBody>
      </p:sp>
      <p:sp>
        <p:nvSpPr>
          <p:cNvPr id="3" name="Θέση περιεχομένου 2"/>
          <p:cNvSpPr>
            <a:spLocks noGrp="1"/>
          </p:cNvSpPr>
          <p:nvPr>
            <p:ph sz="half" idx="1"/>
          </p:nvPr>
        </p:nvSpPr>
        <p:spPr>
          <a:xfrm>
            <a:off x="395536" y="1731640"/>
            <a:ext cx="4419600" cy="3929608"/>
          </a:xfrm>
        </p:spPr>
        <p:txBody>
          <a:bodyPr>
            <a:normAutofit fontScale="70000" lnSpcReduction="20000"/>
          </a:bodyPr>
          <a:lstStyle/>
          <a:p>
            <a:pPr>
              <a:defRPr/>
            </a:pPr>
            <a:r>
              <a:rPr lang="el-GR" sz="3100" dirty="0"/>
              <a:t>Στοκχόλμη (1972) – Ρίο (1992)</a:t>
            </a:r>
          </a:p>
          <a:p>
            <a:pPr>
              <a:defRPr/>
            </a:pPr>
            <a:r>
              <a:rPr lang="el-GR" sz="3100" dirty="0"/>
              <a:t>Λίμα - Περού</a:t>
            </a:r>
            <a:r>
              <a:rPr lang="en-US" sz="3100" dirty="0"/>
              <a:t>,2014 (</a:t>
            </a:r>
            <a:r>
              <a:rPr lang="en-US" dirty="0"/>
              <a:t>COP 20) </a:t>
            </a:r>
            <a:br>
              <a:rPr lang="en-US" dirty="0"/>
            </a:br>
            <a:r>
              <a:rPr lang="el-GR" sz="2900" i="1" dirty="0"/>
              <a:t>Ετέθησαν οι στόχοι των</a:t>
            </a:r>
            <a:r>
              <a:rPr lang="en-US" sz="2900" i="1" dirty="0"/>
              <a:t> </a:t>
            </a:r>
            <a:r>
              <a:rPr lang="en-US" sz="2900" i="1" dirty="0">
                <a:solidFill>
                  <a:srgbClr val="C00000"/>
                </a:solidFill>
              </a:rPr>
              <a:t>1.5</a:t>
            </a:r>
            <a:r>
              <a:rPr lang="en-US" sz="2900" i="1" baseline="30000" dirty="0">
                <a:solidFill>
                  <a:srgbClr val="C00000"/>
                </a:solidFill>
              </a:rPr>
              <a:t>o</a:t>
            </a:r>
            <a:r>
              <a:rPr lang="en-US" sz="2900" i="1" dirty="0">
                <a:solidFill>
                  <a:srgbClr val="C00000"/>
                </a:solidFill>
              </a:rPr>
              <a:t>C</a:t>
            </a:r>
            <a:r>
              <a:rPr lang="en-US" sz="2900" i="1" dirty="0"/>
              <a:t> </a:t>
            </a:r>
            <a:r>
              <a:rPr lang="el-GR" sz="2900" i="1" dirty="0"/>
              <a:t>και </a:t>
            </a:r>
            <a:r>
              <a:rPr lang="en-US" sz="2900" i="1" dirty="0">
                <a:solidFill>
                  <a:srgbClr val="C00000"/>
                </a:solidFill>
              </a:rPr>
              <a:t>2</a:t>
            </a:r>
            <a:r>
              <a:rPr lang="en-US" sz="2900" i="1" baseline="30000" dirty="0">
                <a:solidFill>
                  <a:srgbClr val="C00000"/>
                </a:solidFill>
              </a:rPr>
              <a:t>o</a:t>
            </a:r>
            <a:r>
              <a:rPr lang="en-US" sz="2900" i="1" dirty="0">
                <a:solidFill>
                  <a:srgbClr val="C00000"/>
                </a:solidFill>
              </a:rPr>
              <a:t>C</a:t>
            </a:r>
          </a:p>
          <a:p>
            <a:pPr>
              <a:defRPr/>
            </a:pPr>
            <a:r>
              <a:rPr lang="el-GR" sz="3100" dirty="0"/>
              <a:t>Παρίσι</a:t>
            </a:r>
            <a:r>
              <a:rPr lang="en-US" sz="3100" dirty="0"/>
              <a:t> 2015 </a:t>
            </a:r>
            <a:r>
              <a:rPr lang="en-US" dirty="0"/>
              <a:t> (COP 21)</a:t>
            </a:r>
            <a:br>
              <a:rPr lang="en-US" dirty="0"/>
            </a:br>
            <a:r>
              <a:rPr lang="en-US" sz="2600" dirty="0"/>
              <a:t> </a:t>
            </a:r>
            <a:r>
              <a:rPr lang="en-US" sz="2600" dirty="0">
                <a:solidFill>
                  <a:srgbClr val="008000"/>
                </a:solidFill>
              </a:rPr>
              <a:t>“</a:t>
            </a:r>
            <a:r>
              <a:rPr lang="el-GR" sz="2600" dirty="0">
                <a:solidFill>
                  <a:srgbClr val="008000"/>
                </a:solidFill>
              </a:rPr>
              <a:t>Συνθήκη των Παρισίων</a:t>
            </a:r>
            <a:r>
              <a:rPr lang="en-US" sz="2600" dirty="0">
                <a:solidFill>
                  <a:srgbClr val="008000"/>
                </a:solidFill>
              </a:rPr>
              <a:t>”</a:t>
            </a:r>
            <a:br>
              <a:rPr lang="en-US" sz="2600" dirty="0">
                <a:solidFill>
                  <a:srgbClr val="008000"/>
                </a:solidFill>
              </a:rPr>
            </a:br>
            <a:r>
              <a:rPr lang="el-GR" sz="2600" dirty="0"/>
              <a:t>Συμφωνία στη βάση της έκφρασης εθνικών προθέσεων  συνεισφοράς  </a:t>
            </a:r>
            <a:r>
              <a:rPr lang="el-GR" sz="2300" dirty="0">
                <a:solidFill>
                  <a:srgbClr val="00B050"/>
                </a:solidFill>
              </a:rPr>
              <a:t>(</a:t>
            </a:r>
            <a:r>
              <a:rPr lang="en-US" sz="2300" i="1" dirty="0">
                <a:solidFill>
                  <a:srgbClr val="00B050"/>
                </a:solidFill>
              </a:rPr>
              <a:t>Intended Nationally Determined Contributions </a:t>
            </a:r>
            <a:r>
              <a:rPr lang="el-GR" sz="2300" i="1" dirty="0">
                <a:solidFill>
                  <a:srgbClr val="00B050"/>
                </a:solidFill>
              </a:rPr>
              <a:t>-</a:t>
            </a:r>
            <a:r>
              <a:rPr lang="en-US" sz="2300" i="1" dirty="0">
                <a:solidFill>
                  <a:srgbClr val="00B050"/>
                </a:solidFill>
              </a:rPr>
              <a:t>INDC</a:t>
            </a:r>
            <a:r>
              <a:rPr lang="en-US" sz="2300" i="1" dirty="0">
                <a:solidFill>
                  <a:srgbClr val="008000"/>
                </a:solidFill>
              </a:rPr>
              <a:t>) </a:t>
            </a:r>
            <a:endParaRPr lang="en-US" sz="2600" i="1" dirty="0">
              <a:solidFill>
                <a:srgbClr val="008000"/>
              </a:solidFill>
            </a:endParaRPr>
          </a:p>
          <a:p>
            <a:pPr>
              <a:defRPr/>
            </a:pPr>
            <a:r>
              <a:rPr lang="el-GR" sz="3100" dirty="0"/>
              <a:t>Νοέμβριος </a:t>
            </a:r>
            <a:r>
              <a:rPr lang="en-US" sz="3100" dirty="0"/>
              <a:t>2016</a:t>
            </a:r>
            <a:br>
              <a:rPr lang="en-US" dirty="0"/>
            </a:br>
            <a:r>
              <a:rPr lang="el-GR" sz="2400" dirty="0"/>
              <a:t> Κύρωση της «Συνθήκης» εθνικά καθορισμένων συνεισφορών, με και άνευ όρους, από 168 χώρες (</a:t>
            </a:r>
            <a:r>
              <a:rPr lang="en-US" sz="2400" i="1" dirty="0">
                <a:solidFill>
                  <a:srgbClr val="C00000"/>
                </a:solidFill>
              </a:rPr>
              <a:t>Unconditional and Conditional </a:t>
            </a:r>
            <a:r>
              <a:rPr lang="en-US" sz="2400" i="1" dirty="0">
                <a:solidFill>
                  <a:srgbClr val="00B050"/>
                </a:solidFill>
              </a:rPr>
              <a:t>Nationally Determined Contributions NDC</a:t>
            </a:r>
            <a:r>
              <a:rPr lang="el-GR" sz="2400" i="1" dirty="0"/>
              <a:t>)</a:t>
            </a:r>
            <a:endParaRPr lang="el-GR" sz="2400" dirty="0"/>
          </a:p>
        </p:txBody>
      </p:sp>
      <p:sp>
        <p:nvSpPr>
          <p:cNvPr id="4" name="Θέση περιεχομένου 3"/>
          <p:cNvSpPr>
            <a:spLocks noGrp="1"/>
          </p:cNvSpPr>
          <p:nvPr>
            <p:ph sz="half" idx="2"/>
          </p:nvPr>
        </p:nvSpPr>
        <p:spPr>
          <a:xfrm>
            <a:off x="4788024" y="1556792"/>
            <a:ext cx="3898776" cy="4176464"/>
          </a:xfrm>
        </p:spPr>
        <p:txBody>
          <a:bodyPr>
            <a:normAutofit fontScale="70000" lnSpcReduction="20000"/>
          </a:bodyPr>
          <a:lstStyle/>
          <a:p>
            <a:pPr>
              <a:spcAft>
                <a:spcPts val="600"/>
              </a:spcAft>
              <a:buNone/>
              <a:defRPr/>
            </a:pPr>
            <a:r>
              <a:rPr lang="el-GR" dirty="0">
                <a:solidFill>
                  <a:srgbClr val="00B0F0"/>
                </a:solidFill>
              </a:rPr>
              <a:t>Χαρακτηριστικά των </a:t>
            </a:r>
            <a:r>
              <a:rPr lang="en-US" dirty="0">
                <a:solidFill>
                  <a:srgbClr val="00B0F0"/>
                </a:solidFill>
              </a:rPr>
              <a:t>NDC</a:t>
            </a:r>
          </a:p>
          <a:p>
            <a:pPr>
              <a:defRPr/>
            </a:pPr>
            <a:r>
              <a:rPr lang="el-GR" dirty="0">
                <a:solidFill>
                  <a:srgbClr val="C00000"/>
                </a:solidFill>
              </a:rPr>
              <a:t>Μη </a:t>
            </a:r>
            <a:r>
              <a:rPr lang="el-GR" dirty="0"/>
              <a:t>δεσμευτικές από το Διεθνές Δίκαιο </a:t>
            </a:r>
          </a:p>
          <a:p>
            <a:pPr>
              <a:defRPr/>
            </a:pPr>
            <a:r>
              <a:rPr lang="el-GR" dirty="0">
                <a:solidFill>
                  <a:srgbClr val="C00000"/>
                </a:solidFill>
              </a:rPr>
              <a:t>Απουσία </a:t>
            </a:r>
            <a:r>
              <a:rPr lang="el-GR" dirty="0"/>
              <a:t>μηχανισμού υποχρέωσης μίας χώρας να θέσει ημερομηνία για ένα στόχο</a:t>
            </a:r>
            <a:endParaRPr lang="en-US" dirty="0"/>
          </a:p>
          <a:p>
            <a:pPr>
              <a:defRPr/>
            </a:pPr>
            <a:r>
              <a:rPr lang="el-GR" dirty="0">
                <a:solidFill>
                  <a:srgbClr val="C00000"/>
                </a:solidFill>
              </a:rPr>
              <a:t>Απουσία </a:t>
            </a:r>
            <a:r>
              <a:rPr lang="el-GR" dirty="0"/>
              <a:t>κυρώσεων</a:t>
            </a:r>
            <a:r>
              <a:rPr lang="el-GR" dirty="0">
                <a:solidFill>
                  <a:srgbClr val="C00000"/>
                </a:solidFill>
              </a:rPr>
              <a:t> </a:t>
            </a:r>
            <a:r>
              <a:rPr lang="el-GR" dirty="0"/>
              <a:t>εάν ένας συμφωνημένος στόχος δεν επιτευχθεί</a:t>
            </a:r>
          </a:p>
          <a:p>
            <a:pPr>
              <a:defRPr/>
            </a:pPr>
            <a:r>
              <a:rPr lang="el-GR" dirty="0"/>
              <a:t>Αναπτυσσόμενες και υπό ανάπτυξη οικονομίες έθεσαν ως </a:t>
            </a:r>
            <a:r>
              <a:rPr lang="el-GR" dirty="0">
                <a:solidFill>
                  <a:srgbClr val="C00000"/>
                </a:solidFill>
              </a:rPr>
              <a:t>προϋπόθεση</a:t>
            </a:r>
            <a:r>
              <a:rPr lang="el-GR" dirty="0"/>
              <a:t> την υποστήριξη τους για την εφαρμογή των </a:t>
            </a:r>
            <a:r>
              <a:rPr lang="en-US" dirty="0"/>
              <a:t>NDC </a:t>
            </a:r>
            <a:r>
              <a:rPr lang="el-GR" dirty="0"/>
              <a:t>που ανέλαβαν να υλοποιήσουν </a:t>
            </a:r>
            <a:r>
              <a:rPr lang="en-US" dirty="0"/>
              <a:t>(Conditional NDC)</a:t>
            </a:r>
          </a:p>
        </p:txBody>
      </p:sp>
      <p:sp>
        <p:nvSpPr>
          <p:cNvPr id="28677" name="Θέση αριθμού διαφάνειας 5"/>
          <p:cNvSpPr>
            <a:spLocks noGrp="1"/>
          </p:cNvSpPr>
          <p:nvPr>
            <p:ph type="sldNum" sz="quarter" idx="12"/>
          </p:nvPr>
        </p:nvSpPr>
        <p:spPr>
          <a:noFill/>
          <a:ln>
            <a:miter lim="800000"/>
            <a:headEnd/>
            <a:tailEnd/>
          </a:ln>
        </p:spPr>
        <p:txBody>
          <a:bodyPr/>
          <a:lstStyle/>
          <a:p>
            <a:fld id="{41461149-B8F7-45D8-85AE-F36EEAD30905}" type="slidenum">
              <a:rPr lang="el-GR" altLang="el-GR" smtClean="0"/>
              <a:pPr/>
              <a:t>14</a:t>
            </a:fld>
            <a:endParaRPr lang="el-GR" altLang="el-GR"/>
          </a:p>
        </p:txBody>
      </p:sp>
      <p:pic>
        <p:nvPicPr>
          <p:cNvPr id="28678" name="Picture 2"/>
          <p:cNvPicPr>
            <a:picLocks noChangeAspect="1" noChangeArrowheads="1"/>
          </p:cNvPicPr>
          <p:nvPr/>
        </p:nvPicPr>
        <p:blipFill>
          <a:blip r:embed="rId3" cstate="print"/>
          <a:srcRect/>
          <a:stretch>
            <a:fillRect/>
          </a:stretch>
        </p:blipFill>
        <p:spPr bwMode="auto">
          <a:xfrm>
            <a:off x="990600" y="5791200"/>
            <a:ext cx="7239000" cy="10112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arn(inVertical)">
                                      <p:cBhvr>
                                        <p:cTn id="42" dur="500"/>
                                        <p:tgtEl>
                                          <p:spTgt spid="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barn(inVertical)">
                                      <p:cBhvr>
                                        <p:cTn id="47" dur="500"/>
                                        <p:tgtEl>
                                          <p:spTgt spid="4">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barn(inVertical)">
                                      <p:cBhvr>
                                        <p:cTn id="52" dur="500"/>
                                        <p:tgtEl>
                                          <p:spTgt spid="4">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barn(inVertical)">
                                      <p:cBhvr>
                                        <p:cTn id="57" dur="500"/>
                                        <p:tgtEl>
                                          <p:spTgt spid="4">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barn(inVertical)">
                                      <p:cBhvr>
                                        <p:cTn id="6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ατελέσφορη συμφωνία</a:t>
            </a:r>
          </a:p>
        </p:txBody>
      </p:sp>
      <p:sp>
        <p:nvSpPr>
          <p:cNvPr id="3" name="2 - Θέση περιεχομένου"/>
          <p:cNvSpPr>
            <a:spLocks noGrp="1"/>
          </p:cNvSpPr>
          <p:nvPr>
            <p:ph sz="half" idx="1"/>
          </p:nvPr>
        </p:nvSpPr>
        <p:spPr/>
        <p:txBody>
          <a:bodyPr>
            <a:normAutofit fontScale="92500" lnSpcReduction="10000"/>
          </a:bodyPr>
          <a:lstStyle/>
          <a:p>
            <a:pPr>
              <a:buNone/>
            </a:pPr>
            <a:r>
              <a:rPr lang="el-GR" sz="2000" b="1" dirty="0"/>
              <a:t>Στόχος:</a:t>
            </a:r>
          </a:p>
          <a:p>
            <a:pPr marL="0" indent="0">
              <a:buNone/>
            </a:pPr>
            <a:r>
              <a:rPr lang="el-GR" sz="2000" dirty="0"/>
              <a:t>Κορύφωση και μείωση εκπομπών</a:t>
            </a:r>
            <a:r>
              <a:rPr lang="en-US" sz="2000" dirty="0"/>
              <a:t> CO</a:t>
            </a:r>
            <a:r>
              <a:rPr lang="en-US" sz="2000" baseline="-25000" dirty="0"/>
              <a:t>2</a:t>
            </a:r>
            <a:r>
              <a:rPr lang="en-US" sz="2000" dirty="0"/>
              <a:t>e </a:t>
            </a:r>
            <a:r>
              <a:rPr lang="el-GR" sz="2000" dirty="0"/>
              <a:t>από το 2020</a:t>
            </a:r>
          </a:p>
          <a:p>
            <a:pPr marL="0" indent="0">
              <a:buNone/>
            </a:pPr>
            <a:r>
              <a:rPr lang="en-US" sz="2000" b="1" dirty="0"/>
              <a:t>IPCC</a:t>
            </a:r>
            <a:r>
              <a:rPr lang="el-GR" sz="2000" b="1" dirty="0"/>
              <a:t> (2018)</a:t>
            </a:r>
            <a:r>
              <a:rPr lang="en-US" sz="2000" b="1" dirty="0"/>
              <a:t>:</a:t>
            </a:r>
          </a:p>
          <a:p>
            <a:pPr marL="0" indent="0">
              <a:buNone/>
            </a:pPr>
            <a:r>
              <a:rPr lang="el-GR" sz="2000" dirty="0"/>
              <a:t>Ο στόχος </a:t>
            </a:r>
            <a:r>
              <a:rPr lang="el-GR" sz="2000" dirty="0">
                <a:solidFill>
                  <a:srgbClr val="FF0000"/>
                </a:solidFill>
              </a:rPr>
              <a:t>δεν</a:t>
            </a:r>
            <a:r>
              <a:rPr lang="el-GR" sz="2000" dirty="0"/>
              <a:t> επιτυγχάνεται</a:t>
            </a:r>
          </a:p>
          <a:p>
            <a:pPr marL="0" indent="0">
              <a:buNone/>
            </a:pPr>
            <a:endParaRPr lang="el-GR" sz="2000" b="1" dirty="0"/>
          </a:p>
          <a:p>
            <a:pPr marL="0" indent="0">
              <a:buNone/>
            </a:pPr>
            <a:r>
              <a:rPr lang="el-GR" sz="2000" b="1" dirty="0"/>
              <a:t>Μεταβολές εκπομπών </a:t>
            </a:r>
            <a:r>
              <a:rPr lang="en-US" sz="2000" b="1" dirty="0"/>
              <a:t> </a:t>
            </a:r>
            <a:r>
              <a:rPr lang="el-GR" sz="2000" b="1" dirty="0"/>
              <a:t>από το 2000</a:t>
            </a:r>
          </a:p>
          <a:p>
            <a:pPr marL="0" indent="0">
              <a:buNone/>
            </a:pPr>
            <a:r>
              <a:rPr lang="el-GR" sz="2000" dirty="0"/>
              <a:t>Κίνα:	</a:t>
            </a:r>
            <a:r>
              <a:rPr lang="el-GR" sz="2000" dirty="0">
                <a:solidFill>
                  <a:srgbClr val="FF0000"/>
                </a:solidFill>
              </a:rPr>
              <a:t>+ 208%</a:t>
            </a:r>
          </a:p>
          <a:p>
            <a:pPr marL="0" indent="0">
              <a:buNone/>
            </a:pPr>
            <a:r>
              <a:rPr lang="el-GR" sz="2000" dirty="0"/>
              <a:t>Ινδία:	</a:t>
            </a:r>
            <a:r>
              <a:rPr lang="el-GR" sz="2000" dirty="0">
                <a:solidFill>
                  <a:srgbClr val="FF0000"/>
                </a:solidFill>
              </a:rPr>
              <a:t>+ 155%</a:t>
            </a:r>
          </a:p>
          <a:p>
            <a:pPr marL="0" indent="0">
              <a:buNone/>
            </a:pPr>
            <a:r>
              <a:rPr lang="el-GR" sz="2000" dirty="0"/>
              <a:t>Άλλες:	</a:t>
            </a:r>
            <a:r>
              <a:rPr lang="el-GR" sz="2000" dirty="0">
                <a:solidFill>
                  <a:srgbClr val="FF0000"/>
                </a:solidFill>
              </a:rPr>
              <a:t>+    53%</a:t>
            </a:r>
          </a:p>
          <a:p>
            <a:pPr marL="0" indent="0">
              <a:buNone/>
            </a:pPr>
            <a:r>
              <a:rPr lang="el-GR" sz="2000" dirty="0"/>
              <a:t>ΗΠΑ:	</a:t>
            </a:r>
            <a:r>
              <a:rPr lang="el-GR" sz="2000" dirty="0">
                <a:solidFill>
                  <a:srgbClr val="006600"/>
                </a:solidFill>
              </a:rPr>
              <a:t>-     10%</a:t>
            </a:r>
          </a:p>
          <a:p>
            <a:pPr marL="0" indent="0">
              <a:buNone/>
            </a:pPr>
            <a:r>
              <a:rPr lang="el-GR" sz="2000" dirty="0"/>
              <a:t>Ε.Ε.:	</a:t>
            </a:r>
            <a:r>
              <a:rPr lang="el-GR" sz="2000" dirty="0">
                <a:solidFill>
                  <a:srgbClr val="006600"/>
                </a:solidFill>
              </a:rPr>
              <a:t>-     16%</a:t>
            </a:r>
          </a:p>
          <a:p>
            <a:pPr marL="0" indent="0">
              <a:buNone/>
            </a:pPr>
            <a:r>
              <a:rPr lang="el-GR" sz="1600" i="1" dirty="0"/>
              <a:t>(</a:t>
            </a:r>
            <a:r>
              <a:rPr lang="en-US" sz="1600" i="1" dirty="0"/>
              <a:t>Global Carbon Budget)</a:t>
            </a:r>
            <a:endParaRPr lang="el-GR" sz="1600" i="1" dirty="0"/>
          </a:p>
          <a:p>
            <a:pPr marL="0" indent="0">
              <a:buNone/>
            </a:pPr>
            <a:endParaRPr lang="el-GR" sz="2000" dirty="0"/>
          </a:p>
        </p:txBody>
      </p:sp>
      <p:sp>
        <p:nvSpPr>
          <p:cNvPr id="4" name="3 - Θέση περιεχομένου"/>
          <p:cNvSpPr>
            <a:spLocks noGrp="1"/>
          </p:cNvSpPr>
          <p:nvPr>
            <p:ph sz="half" idx="2"/>
          </p:nvPr>
        </p:nvSpPr>
        <p:spPr>
          <a:xfrm>
            <a:off x="4648200" y="1600200"/>
            <a:ext cx="4038600" cy="4205063"/>
          </a:xfrm>
        </p:spPr>
        <p:txBody>
          <a:bodyPr>
            <a:normAutofit fontScale="92500" lnSpcReduction="10000"/>
          </a:bodyPr>
          <a:lstStyle/>
          <a:p>
            <a:pPr marL="0" indent="0" algn="just">
              <a:buNone/>
            </a:pPr>
            <a:r>
              <a:rPr lang="el-GR" sz="2000" b="1" dirty="0"/>
              <a:t>Στόχος: </a:t>
            </a:r>
            <a:r>
              <a:rPr lang="el-GR" sz="2000" dirty="0"/>
              <a:t>Οι εθνικές δεσμεύσεις (</a:t>
            </a:r>
            <a:r>
              <a:rPr lang="en-US" sz="2000" dirty="0"/>
              <a:t>NDC) </a:t>
            </a:r>
            <a:r>
              <a:rPr lang="el-GR" sz="2000" dirty="0"/>
              <a:t>να επιτύχουν  τους στόχους  </a:t>
            </a:r>
            <a:r>
              <a:rPr lang="en-US" sz="2000" dirty="0"/>
              <a:t>2</a:t>
            </a:r>
            <a:r>
              <a:rPr lang="en-US" sz="2000" baseline="30000" dirty="0"/>
              <a:t>o</a:t>
            </a:r>
            <a:r>
              <a:rPr lang="en-US" sz="2000" dirty="0"/>
              <a:t>C, 1,5</a:t>
            </a:r>
            <a:r>
              <a:rPr lang="en-US" sz="2000" baseline="30000" dirty="0"/>
              <a:t>o</a:t>
            </a:r>
            <a:r>
              <a:rPr lang="en-US" sz="2000" dirty="0"/>
              <a:t>C</a:t>
            </a:r>
          </a:p>
          <a:p>
            <a:pPr marL="0" indent="0" algn="just">
              <a:buNone/>
            </a:pPr>
            <a:r>
              <a:rPr lang="en-US" sz="2000" b="1" dirty="0"/>
              <a:t>UNEP (2018):</a:t>
            </a:r>
            <a:r>
              <a:rPr lang="el-GR" sz="2000" b="1" dirty="0"/>
              <a:t> </a:t>
            </a:r>
            <a:r>
              <a:rPr lang="el-GR" sz="2000" dirty="0"/>
              <a:t>Ακόμη κι αν όλες οι </a:t>
            </a:r>
            <a:r>
              <a:rPr lang="en-US" sz="2000" dirty="0"/>
              <a:t>NDC </a:t>
            </a:r>
            <a:r>
              <a:rPr lang="el-GR" sz="2000" dirty="0"/>
              <a:t>εκπληρωθούν ΜΟΝΟ το 1/3 της απαιτούμενης μείωσης  εκπομπών  θα έχει επιτευχθεί.</a:t>
            </a:r>
          </a:p>
          <a:p>
            <a:pPr marL="0" indent="0" algn="just">
              <a:buNone/>
            </a:pPr>
            <a:r>
              <a:rPr lang="en-US" sz="2000" b="1" dirty="0"/>
              <a:t>IPCC (2018):</a:t>
            </a:r>
            <a:r>
              <a:rPr lang="el-GR" sz="2000" b="1" dirty="0"/>
              <a:t> </a:t>
            </a:r>
            <a:r>
              <a:rPr lang="el-GR" sz="2000" dirty="0"/>
              <a:t>Οι μετρήσεις και οι ρυθμοί μείωσης των εκπομπών οδηγούν σε αυξήσεις στην περιοχή των 3.</a:t>
            </a:r>
            <a:r>
              <a:rPr lang="en-US" sz="2000" dirty="0"/>
              <a:t>0 </a:t>
            </a:r>
            <a:r>
              <a:rPr lang="en-US" sz="2000" baseline="30000" dirty="0" err="1"/>
              <a:t>o</a:t>
            </a:r>
            <a:r>
              <a:rPr lang="en-US" sz="2000" dirty="0" err="1"/>
              <a:t>C.</a:t>
            </a:r>
            <a:endParaRPr lang="el-GR" sz="2000" dirty="0"/>
          </a:p>
          <a:p>
            <a:pPr marL="0" indent="0" algn="just">
              <a:buNone/>
            </a:pPr>
            <a:r>
              <a:rPr lang="el-GR" sz="2000" b="1" dirty="0"/>
              <a:t>Δέσμευση πλουσίων (</a:t>
            </a:r>
            <a:r>
              <a:rPr lang="en-US" sz="2000" b="1" dirty="0"/>
              <a:t>COP17, 2010):</a:t>
            </a:r>
          </a:p>
          <a:p>
            <a:pPr marL="0" indent="0" algn="just">
              <a:buNone/>
            </a:pPr>
            <a:r>
              <a:rPr lang="en-US" sz="2000" dirty="0"/>
              <a:t>$100bln </a:t>
            </a:r>
            <a:r>
              <a:rPr lang="el-GR" sz="2000" dirty="0"/>
              <a:t>ετησίως μέχρι το 2020 προς τις αναπτυσσόμενες χώρες.</a:t>
            </a:r>
          </a:p>
          <a:p>
            <a:pPr marL="0" indent="0" algn="just">
              <a:buNone/>
            </a:pPr>
            <a:r>
              <a:rPr lang="el-GR" sz="2000" b="1" dirty="0"/>
              <a:t>Διετέθησαν</a:t>
            </a:r>
            <a:r>
              <a:rPr lang="el-GR" sz="2000" dirty="0"/>
              <a:t> λιγότερα από </a:t>
            </a:r>
            <a:r>
              <a:rPr lang="en-US" sz="2000" dirty="0"/>
              <a:t>$100bln</a:t>
            </a:r>
            <a:r>
              <a:rPr lang="el-GR" sz="2000" dirty="0"/>
              <a:t>.</a:t>
            </a:r>
            <a:r>
              <a:rPr lang="en-US" sz="2000" dirty="0"/>
              <a:t> </a:t>
            </a:r>
            <a:endParaRPr lang="el-GR" sz="2000" dirty="0"/>
          </a:p>
          <a:p>
            <a:pPr marL="0" indent="0" algn="just">
              <a:buNone/>
            </a:pPr>
            <a:endParaRPr lang="el-GR" sz="2000" dirty="0"/>
          </a:p>
          <a:p>
            <a:pPr marL="0" indent="0" algn="ctr">
              <a:buNone/>
            </a:pPr>
            <a:endParaRPr lang="el-GR" sz="2000" dirty="0"/>
          </a:p>
          <a:p>
            <a:pPr marL="0" indent="0" algn="ctr">
              <a:buNone/>
            </a:pPr>
            <a:endParaRPr lang="el-GR" sz="2000" dirty="0"/>
          </a:p>
          <a:p>
            <a:pPr marL="0" indent="0" algn="ctr">
              <a:buNone/>
            </a:pPr>
            <a:endParaRPr lang="el-GR" sz="2000" dirty="0"/>
          </a:p>
        </p:txBody>
      </p:sp>
      <p:pic>
        <p:nvPicPr>
          <p:cNvPr id="5" name="Picture 2"/>
          <p:cNvPicPr>
            <a:picLocks noChangeAspect="1" noChangeArrowheads="1"/>
          </p:cNvPicPr>
          <p:nvPr/>
        </p:nvPicPr>
        <p:blipFill>
          <a:blip r:embed="rId3" cstate="print"/>
          <a:srcRect/>
          <a:stretch>
            <a:fillRect/>
          </a:stretch>
        </p:blipFill>
        <p:spPr bwMode="auto">
          <a:xfrm>
            <a:off x="838200" y="5802139"/>
            <a:ext cx="7391400" cy="1011237"/>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15</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20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r>
              <a:rPr lang="el-GR" altLang="el-GR" sz="2400" dirty="0"/>
              <a:t>Χάσμα μεταξύ σεναρίων και στόχων </a:t>
            </a:r>
            <a:r>
              <a:rPr lang="el-GR" altLang="el-GR" sz="2400" dirty="0">
                <a:solidFill>
                  <a:srgbClr val="FF0000"/>
                </a:solidFill>
              </a:rPr>
              <a:t>(2030)</a:t>
            </a:r>
            <a:br>
              <a:rPr lang="el-GR" altLang="el-GR" sz="2400" dirty="0"/>
            </a:br>
            <a:r>
              <a:rPr lang="en-US" altLang="el-GR" sz="2000" dirty="0">
                <a:solidFill>
                  <a:srgbClr val="000000"/>
                </a:solidFill>
              </a:rPr>
              <a:t>(</a:t>
            </a:r>
            <a:r>
              <a:rPr lang="el-GR" altLang="el-GR" sz="2000" dirty="0">
                <a:solidFill>
                  <a:srgbClr val="000000"/>
                </a:solidFill>
              </a:rPr>
              <a:t>σε</a:t>
            </a:r>
            <a:r>
              <a:rPr lang="en-US" altLang="el-GR" sz="2000" dirty="0">
                <a:solidFill>
                  <a:srgbClr val="000000"/>
                </a:solidFill>
              </a:rPr>
              <a:t> GtCO</a:t>
            </a:r>
            <a:r>
              <a:rPr lang="en-US" altLang="el-GR" sz="2000" baseline="-25000" dirty="0">
                <a:solidFill>
                  <a:srgbClr val="000000"/>
                </a:solidFill>
              </a:rPr>
              <a:t>2</a:t>
            </a:r>
            <a:r>
              <a:rPr lang="en-US" altLang="el-GR" sz="2000" dirty="0">
                <a:solidFill>
                  <a:srgbClr val="000000"/>
                </a:solidFill>
              </a:rPr>
              <a:t>e)</a:t>
            </a:r>
            <a:endParaRPr lang="el-GR" altLang="el-GR" sz="2400" dirty="0">
              <a:solidFill>
                <a:srgbClr val="FF0000"/>
              </a:solidFill>
            </a:endParaRPr>
          </a:p>
        </p:txBody>
      </p:sp>
      <p:pic>
        <p:nvPicPr>
          <p:cNvPr id="29699" name="Picture 2"/>
          <p:cNvPicPr>
            <a:picLocks noGrp="1" noChangeAspect="1" noChangeArrowheads="1"/>
          </p:cNvPicPr>
          <p:nvPr>
            <p:ph sz="half" idx="1"/>
          </p:nvPr>
        </p:nvPicPr>
        <p:blipFill>
          <a:blip r:embed="rId3" cstate="print"/>
          <a:srcRect/>
          <a:stretch>
            <a:fillRect/>
          </a:stretch>
        </p:blipFill>
        <p:spPr>
          <a:xfrm>
            <a:off x="1143000" y="1371600"/>
            <a:ext cx="6781800" cy="4343400"/>
          </a:xfrm>
          <a:noFill/>
        </p:spPr>
      </p:pic>
      <p:sp>
        <p:nvSpPr>
          <p:cNvPr id="29702" name="TextBox 2"/>
          <p:cNvSpPr txBox="1">
            <a:spLocks noChangeArrowheads="1"/>
          </p:cNvSpPr>
          <p:nvPr/>
        </p:nvSpPr>
        <p:spPr bwMode="auto">
          <a:xfrm>
            <a:off x="1828800" y="5257800"/>
            <a:ext cx="1223963" cy="276225"/>
          </a:xfrm>
          <a:prstGeom prst="rect">
            <a:avLst/>
          </a:prstGeom>
          <a:noFill/>
          <a:ln w="9525">
            <a:noFill/>
            <a:miter lim="800000"/>
            <a:headEnd/>
            <a:tailEnd/>
          </a:ln>
        </p:spPr>
        <p:txBody>
          <a:bodyPr>
            <a:spAutoFit/>
          </a:bodyPr>
          <a:lstStyle/>
          <a:p>
            <a:r>
              <a:rPr lang="en-US" altLang="el-GR" sz="1200">
                <a:solidFill>
                  <a:srgbClr val="FF0000"/>
                </a:solidFill>
              </a:rPr>
              <a:t>UN-EGR 201</a:t>
            </a:r>
            <a:r>
              <a:rPr lang="el-GR" altLang="el-GR" sz="1200">
                <a:solidFill>
                  <a:srgbClr val="FF0000"/>
                </a:solidFill>
              </a:rPr>
              <a:t>8</a:t>
            </a:r>
          </a:p>
        </p:txBody>
      </p:sp>
      <p:pic>
        <p:nvPicPr>
          <p:cNvPr id="31749" name="Picture 2"/>
          <p:cNvPicPr>
            <a:picLocks noChangeAspect="1" noChangeArrowheads="1"/>
          </p:cNvPicPr>
          <p:nvPr/>
        </p:nvPicPr>
        <p:blipFill>
          <a:blip r:embed="rId4" cstate="print"/>
          <a:srcRect/>
          <a:stretch>
            <a:fillRect/>
          </a:stretch>
        </p:blipFill>
        <p:spPr bwMode="auto">
          <a:xfrm>
            <a:off x="838200" y="5846763"/>
            <a:ext cx="7391400" cy="1011237"/>
          </a:xfrm>
          <a:prstGeom prst="rect">
            <a:avLst/>
          </a:prstGeom>
          <a:noFill/>
          <a:ln w="9525">
            <a:noFill/>
            <a:miter lim="800000"/>
            <a:headEnd/>
            <a:tailEnd/>
          </a:ln>
        </p:spPr>
      </p:pic>
      <p:sp>
        <p:nvSpPr>
          <p:cNvPr id="31750" name="Θέση αριθμού διαφάνειας 1"/>
          <p:cNvSpPr>
            <a:spLocks noGrp="1"/>
          </p:cNvSpPr>
          <p:nvPr>
            <p:ph type="sldNum" sz="quarter" idx="12"/>
          </p:nvPr>
        </p:nvSpPr>
        <p:spPr>
          <a:noFill/>
          <a:ln>
            <a:miter lim="800000"/>
            <a:headEnd/>
            <a:tailEnd/>
          </a:ln>
        </p:spPr>
        <p:txBody>
          <a:bodyPr/>
          <a:lstStyle/>
          <a:p>
            <a:fld id="{4DF75523-F588-4EB1-9CAA-ED6F6DEFA9A6}" type="slidenum">
              <a:rPr lang="el-GR" altLang="el-GR" smtClean="0"/>
              <a:pPr/>
              <a:t>16</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1000"/>
                                        <p:tgtEl>
                                          <p:spTgt spid="29702"/>
                                        </p:tgtEl>
                                      </p:cBhvr>
                                    </p:animEffect>
                                    <p:anim calcmode="lin" valueType="num">
                                      <p:cBhvr>
                                        <p:cTn id="13" dur="1000" fill="hold"/>
                                        <p:tgtEl>
                                          <p:spTgt spid="29702"/>
                                        </p:tgtEl>
                                        <p:attrNameLst>
                                          <p:attrName>ppt_x</p:attrName>
                                        </p:attrNameLst>
                                      </p:cBhvr>
                                      <p:tavLst>
                                        <p:tav tm="0">
                                          <p:val>
                                            <p:strVal val="#ppt_x"/>
                                          </p:val>
                                        </p:tav>
                                        <p:tav tm="100000">
                                          <p:val>
                                            <p:strVal val="#ppt_x"/>
                                          </p:val>
                                        </p:tav>
                                      </p:tavLst>
                                    </p:anim>
                                    <p:anim calcmode="lin" valueType="num">
                                      <p:cBhvr>
                                        <p:cTn id="14" dur="1000" fill="hold"/>
                                        <p:tgtEl>
                                          <p:spTgt spid="29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rtl="0">
              <a:spcBef>
                <a:spcPct val="0"/>
              </a:spcBef>
            </a:pPr>
            <a:r>
              <a:rPr lang="el-GR" altLang="el-GR" sz="4400" dirty="0">
                <a:solidFill>
                  <a:srgbClr val="000000"/>
                </a:solidFill>
                <a:latin typeface="Calibri" pitchFamily="34" charset="0"/>
              </a:rPr>
              <a:t>Η έκκληση του Γ.Γ. του ΟΗΕ</a:t>
            </a:r>
            <a:endParaRPr lang="el-GR" dirty="0"/>
          </a:p>
        </p:txBody>
      </p:sp>
      <p:sp>
        <p:nvSpPr>
          <p:cNvPr id="3" name="2 - Θέση περιεχομένου"/>
          <p:cNvSpPr>
            <a:spLocks noGrp="1"/>
          </p:cNvSpPr>
          <p:nvPr>
            <p:ph idx="1"/>
          </p:nvPr>
        </p:nvSpPr>
        <p:spPr>
          <a:xfrm>
            <a:off x="755576" y="1600201"/>
            <a:ext cx="7488832" cy="4133055"/>
          </a:xfrm>
          <a:solidFill>
            <a:schemeClr val="accent5">
              <a:lumMod val="40000"/>
              <a:lumOff val="60000"/>
            </a:schemeClr>
          </a:solidFill>
          <a:ln>
            <a:noFill/>
          </a:ln>
        </p:spPr>
        <p:txBody>
          <a:bodyPr>
            <a:normAutofit/>
          </a:bodyPr>
          <a:lstStyle/>
          <a:p>
            <a:pPr marL="0" indent="0" algn="ctr">
              <a:buNone/>
            </a:pPr>
            <a:r>
              <a:rPr lang="el-GR" i="1" dirty="0"/>
              <a:t>«Είναι απολύτως απαραίτητο οι χώρες να δεσμευθούν να αυξήσουν όσα υποσχέθηκαν στο Παρίσι, διότι αυτό που υποσχέθηκαν στο Παρίσι δεν είναι αρκετό και αυτό που υποσχέθηκαν στο Παρίσι δεν υλοποιείται ακόμη και σήμερα … χρειαζόμαστε περισσότερη φιλοδοξία, χρειαζόμαστε ισχυρότερη δέσμευση»</a:t>
            </a:r>
          </a:p>
        </p:txBody>
      </p:sp>
      <p:pic>
        <p:nvPicPr>
          <p:cNvPr id="4" name="Picture 2"/>
          <p:cNvPicPr>
            <a:picLocks noChangeAspect="1" noChangeArrowheads="1"/>
          </p:cNvPicPr>
          <p:nvPr/>
        </p:nvPicPr>
        <p:blipFill>
          <a:blip r:embed="rId3" cstate="print"/>
          <a:srcRect/>
          <a:stretch>
            <a:fillRect/>
          </a:stretch>
        </p:blipFill>
        <p:spPr bwMode="auto">
          <a:xfrm>
            <a:off x="1925638" y="5732463"/>
            <a:ext cx="5291137" cy="1011237"/>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CF0507A0-33F3-4825-A998-E70510C30DA6}" type="slidenum">
              <a:rPr lang="el-GR" smtClean="0"/>
              <a:pPr/>
              <a:t>17</a:t>
            </a:fld>
            <a:endParaRPr lang="el-G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ΚΕΠΑ ως </a:t>
            </a:r>
            <a:r>
              <a:rPr lang="en-US" dirty="0"/>
              <a:t>UNAI Hub SDG7</a:t>
            </a:r>
            <a:endParaRPr lang="el-GR" dirty="0"/>
          </a:p>
        </p:txBody>
      </p:sp>
      <p:sp>
        <p:nvSpPr>
          <p:cNvPr id="3" name="2 - Θέση περιεχομένου"/>
          <p:cNvSpPr>
            <a:spLocks noGrp="1"/>
          </p:cNvSpPr>
          <p:nvPr>
            <p:ph sz="half" idx="1"/>
          </p:nvPr>
        </p:nvSpPr>
        <p:spPr>
          <a:xfrm>
            <a:off x="395536" y="2276872"/>
            <a:ext cx="4038600" cy="3528392"/>
          </a:xfrm>
          <a:solidFill>
            <a:schemeClr val="accent5">
              <a:lumMod val="20000"/>
              <a:lumOff val="80000"/>
            </a:schemeClr>
          </a:solidFill>
        </p:spPr>
        <p:txBody>
          <a:bodyPr>
            <a:normAutofit fontScale="85000" lnSpcReduction="20000"/>
          </a:bodyPr>
          <a:lstStyle/>
          <a:p>
            <a:pPr lvl="0">
              <a:spcBef>
                <a:spcPts val="1200"/>
              </a:spcBef>
              <a:buNone/>
            </a:pPr>
            <a:endParaRPr lang="el-GR" baseline="30000" dirty="0"/>
          </a:p>
          <a:p>
            <a:pPr lvl="0">
              <a:spcBef>
                <a:spcPts val="1200"/>
              </a:spcBef>
            </a:pPr>
            <a:r>
              <a:rPr lang="el-GR" baseline="30000" dirty="0"/>
              <a:t>Ενεργειακή αναβάθμιση κτηρίων, στο επίπεδο της «Ευφυούς Μηδενικής Ενεργειακής Κατανάλωσης», (SZEB), </a:t>
            </a:r>
          </a:p>
          <a:p>
            <a:pPr lvl="0"/>
            <a:r>
              <a:rPr lang="el-GR" baseline="30000" dirty="0"/>
              <a:t>Καταπολέμηση της «Ενεργειακής Ένδειας» με διαδικασίες ομαδικής ενεργειακής αναβάθμισης κτηρίων, (SZEB), </a:t>
            </a:r>
          </a:p>
          <a:p>
            <a:pPr lvl="0"/>
            <a:r>
              <a:rPr lang="el-GR" baseline="30000" dirty="0"/>
              <a:t>Επιτάχυνση των διαδικασιών πρόσβασης στο φυσικό αέριο  (κτήρια και μεταφορές) και τις ανανεώσιμες πηγές ενέργειας, </a:t>
            </a:r>
          </a:p>
          <a:p>
            <a:pPr lvl="0"/>
            <a:r>
              <a:rPr lang="el-GR" baseline="30000" dirty="0"/>
              <a:t>Προώθηση υποδομών μικρής κλίμακας υγροποιημένου φυσικού αερίου (SSLNG) σε απομακρυσμένες ή απομονωμένες περιοχές</a:t>
            </a:r>
            <a:r>
              <a:rPr lang="el-GR" sz="1800" dirty="0"/>
              <a:t>, </a:t>
            </a:r>
          </a:p>
        </p:txBody>
      </p:sp>
      <p:sp>
        <p:nvSpPr>
          <p:cNvPr id="4" name="3 - Θέση περιεχομένου"/>
          <p:cNvSpPr>
            <a:spLocks noGrp="1"/>
          </p:cNvSpPr>
          <p:nvPr>
            <p:ph sz="half" idx="2"/>
          </p:nvPr>
        </p:nvSpPr>
        <p:spPr>
          <a:xfrm>
            <a:off x="4648200" y="2276872"/>
            <a:ext cx="4038600" cy="3489251"/>
          </a:xfrm>
          <a:solidFill>
            <a:schemeClr val="accent5">
              <a:lumMod val="20000"/>
              <a:lumOff val="80000"/>
            </a:schemeClr>
          </a:solidFill>
        </p:spPr>
        <p:txBody>
          <a:bodyPr>
            <a:normAutofit fontScale="85000" lnSpcReduction="20000"/>
          </a:bodyPr>
          <a:lstStyle/>
          <a:p>
            <a:pPr lvl="0"/>
            <a:endParaRPr lang="en-US" baseline="30000" dirty="0"/>
          </a:p>
          <a:p>
            <a:pPr marL="0" lvl="0" indent="0">
              <a:buNone/>
            </a:pPr>
            <a:endParaRPr lang="el-GR" baseline="30000" dirty="0"/>
          </a:p>
          <a:p>
            <a:pPr lvl="0"/>
            <a:r>
              <a:rPr lang="el-GR" baseline="30000" dirty="0"/>
              <a:t>Διείσδυση της χρήσης του φυσικού αερίου στις χερσαίες και θαλάσσιες μεταφορές ως ενδιάμεσου καυσίμου για την επίτευξη του στόχου των μηδενικών εκπομπών CO2(IMO 2050) και </a:t>
            </a:r>
          </a:p>
          <a:p>
            <a:r>
              <a:rPr lang="el-GR" baseline="30000" dirty="0"/>
              <a:t>Ηλεκτροκίνηση πλοίων σε διαδρομές μικρών αποστάσεων</a:t>
            </a:r>
          </a:p>
          <a:p>
            <a:pPr lvl="0"/>
            <a:r>
              <a:rPr lang="el-GR" baseline="30000" dirty="0"/>
              <a:t>Συμμετοχή της Τ.Α. στο Διεθνή Διαγωνισμό Νεολαίας για την προώθηση των στόχων του SDG 7,</a:t>
            </a:r>
          </a:p>
          <a:p>
            <a:pPr lvl="0"/>
            <a:r>
              <a:rPr lang="el-GR" baseline="30000" dirty="0"/>
              <a:t>Συμμετοχή της Τ.Α. στις επετειακές εκδηλώσεις, για την 75η επέτειο από την ίδρυση του ΟΗΕ</a:t>
            </a:r>
          </a:p>
        </p:txBody>
      </p:sp>
      <p:sp>
        <p:nvSpPr>
          <p:cNvPr id="8" name="7 - Ορθογώνιο"/>
          <p:cNvSpPr/>
          <p:nvPr/>
        </p:nvSpPr>
        <p:spPr>
          <a:xfrm>
            <a:off x="467544" y="1268761"/>
            <a:ext cx="8208912" cy="923330"/>
          </a:xfrm>
          <a:prstGeom prst="rect">
            <a:avLst/>
          </a:prstGeom>
        </p:spPr>
        <p:txBody>
          <a:bodyPr wrap="square">
            <a:spAutoFit/>
          </a:bodyPr>
          <a:lstStyle/>
          <a:p>
            <a:pPr algn="ctr"/>
            <a:r>
              <a:rPr lang="el-GR" dirty="0"/>
              <a:t>Στο πλαίσιο της έκκλησης του Γ.Γ. του ΟΗΕ, ο </a:t>
            </a:r>
            <a:r>
              <a:rPr lang="en-US" dirty="0"/>
              <a:t>UNAI Hub SDG7 </a:t>
            </a:r>
            <a:r>
              <a:rPr lang="el-GR" dirty="0"/>
              <a:t>με στόχο την επιτάχυνση του ρυθμού πράσινου μετασχηματισμού της οικονομίας  και με διαδικασίες «Δομημένου Πολιτικού Διαλόγου» </a:t>
            </a:r>
            <a:r>
              <a:rPr lang="el-GR" dirty="0">
                <a:solidFill>
                  <a:srgbClr val="FF0000"/>
                </a:solidFill>
              </a:rPr>
              <a:t>προτείνει</a:t>
            </a:r>
            <a:r>
              <a:rPr lang="el-GR" dirty="0"/>
              <a:t>: </a:t>
            </a:r>
          </a:p>
        </p:txBody>
      </p:sp>
      <p:pic>
        <p:nvPicPr>
          <p:cNvPr id="6" name="Picture 2"/>
          <p:cNvPicPr>
            <a:picLocks noChangeAspect="1" noChangeArrowheads="1"/>
          </p:cNvPicPr>
          <p:nvPr/>
        </p:nvPicPr>
        <p:blipFill>
          <a:blip r:embed="rId3" cstate="print"/>
          <a:srcRect/>
          <a:stretch>
            <a:fillRect/>
          </a:stretch>
        </p:blipFill>
        <p:spPr bwMode="auto">
          <a:xfrm>
            <a:off x="1925638" y="5805264"/>
            <a:ext cx="5291137" cy="936897"/>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CF0507A0-33F3-4825-A998-E70510C30DA6}" type="slidenum">
              <a:rPr lang="el-GR" smtClean="0"/>
              <a:pPr/>
              <a:t>18</a:t>
            </a:fld>
            <a:endParaRPr 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additive="base">
                                        <p:cTn id="5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1" algn="ctr" rtl="0">
              <a:spcBef>
                <a:spcPts val="600"/>
              </a:spcBef>
            </a:pPr>
            <a:br>
              <a:rPr lang="el-GR" altLang="el-GR" sz="4000" dirty="0">
                <a:solidFill>
                  <a:srgbClr val="000000"/>
                </a:solidFill>
                <a:latin typeface="Calibri" pitchFamily="34" charset="0"/>
              </a:rPr>
            </a:br>
            <a:r>
              <a:rPr lang="el-GR" altLang="el-GR" sz="4000" dirty="0">
                <a:solidFill>
                  <a:srgbClr val="000000"/>
                </a:solidFill>
                <a:latin typeface="Calibri" pitchFamily="34" charset="0"/>
              </a:rPr>
              <a:t>Η ανταπόκριση του Δήμου</a:t>
            </a:r>
            <a:br>
              <a:rPr lang="el-GR" altLang="el-GR" sz="4000" dirty="0">
                <a:solidFill>
                  <a:srgbClr val="000000"/>
                </a:solidFill>
                <a:latin typeface="Calibri" pitchFamily="34" charset="0"/>
              </a:rPr>
            </a:br>
            <a:r>
              <a:rPr lang="el-GR" altLang="el-GR" sz="4000" dirty="0">
                <a:solidFill>
                  <a:srgbClr val="000000"/>
                </a:solidFill>
                <a:latin typeface="Calibri" pitchFamily="34" charset="0"/>
              </a:rPr>
              <a:t> Μοσχάτου – Ταύρου</a:t>
            </a:r>
            <a:br>
              <a:rPr lang="el-GR" altLang="el-GR" sz="4000" dirty="0">
                <a:solidFill>
                  <a:srgbClr val="000000"/>
                </a:solidFill>
                <a:latin typeface="Calibri" pitchFamily="34" charset="0"/>
              </a:rPr>
            </a:br>
            <a:br>
              <a:rPr lang="en-US" altLang="el-GR" sz="3200" dirty="0">
                <a:solidFill>
                  <a:srgbClr val="000000"/>
                </a:solidFill>
                <a:latin typeface="Calibri" pitchFamily="34" charset="0"/>
              </a:rPr>
            </a:br>
            <a:endParaRPr lang="el-GR" dirty="0"/>
          </a:p>
        </p:txBody>
      </p:sp>
      <p:sp>
        <p:nvSpPr>
          <p:cNvPr id="3" name="2 - Θέση περιεχομένου"/>
          <p:cNvSpPr>
            <a:spLocks noGrp="1"/>
          </p:cNvSpPr>
          <p:nvPr>
            <p:ph sz="half" idx="1"/>
          </p:nvPr>
        </p:nvSpPr>
        <p:spPr>
          <a:xfrm>
            <a:off x="683568" y="1484784"/>
            <a:ext cx="3812232" cy="4176464"/>
          </a:xfrm>
          <a:solidFill>
            <a:schemeClr val="accent5">
              <a:lumMod val="40000"/>
              <a:lumOff val="60000"/>
            </a:schemeClr>
          </a:solidFill>
        </p:spPr>
        <p:txBody>
          <a:bodyPr>
            <a:normAutofit fontScale="70000" lnSpcReduction="20000"/>
          </a:bodyPr>
          <a:lstStyle/>
          <a:p>
            <a:endParaRPr lang="el-GR" dirty="0"/>
          </a:p>
          <a:p>
            <a:r>
              <a:rPr lang="el-GR" dirty="0"/>
              <a:t>Επέκταση υφιστάμενου δικτύου Φ.Α. στο Δήμο </a:t>
            </a:r>
          </a:p>
          <a:p>
            <a:r>
              <a:rPr lang="el-GR" dirty="0"/>
              <a:t>Επέκταση της χρήσης Φ.Α. σε Δημοτικά κτήρια</a:t>
            </a:r>
          </a:p>
          <a:p>
            <a:r>
              <a:rPr lang="el-GR" dirty="0"/>
              <a:t>Ενθάρρυνση σύνδεσης δημοτών με Φ.Α.</a:t>
            </a:r>
          </a:p>
          <a:p>
            <a:r>
              <a:rPr lang="el-GR" dirty="0"/>
              <a:t>Έκφραση ενδιαφέροντος για :</a:t>
            </a:r>
            <a:endParaRPr lang="en-US" dirty="0"/>
          </a:p>
          <a:p>
            <a:pPr lvl="1"/>
            <a:r>
              <a:rPr lang="el-GR" dirty="0"/>
              <a:t>Αντιμετώπιση της ενεργειακής ένδειας στο Δήμο</a:t>
            </a:r>
          </a:p>
          <a:p>
            <a:pPr lvl="1"/>
            <a:r>
              <a:rPr lang="el-GR" dirty="0"/>
              <a:t>Αναβάθμιση δημοτικών κτηρίων σε </a:t>
            </a:r>
            <a:r>
              <a:rPr lang="en-US" dirty="0"/>
              <a:t>SZEB</a:t>
            </a:r>
            <a:endParaRPr lang="el-GR" dirty="0"/>
          </a:p>
          <a:p>
            <a:pPr lvl="1"/>
            <a:r>
              <a:rPr lang="el-GR" dirty="0"/>
              <a:t>Συμμετοχής σε διεθνείς δραστηριότητες του </a:t>
            </a:r>
            <a:r>
              <a:rPr lang="en-US" dirty="0"/>
              <a:t>UNAI Hub SDG7</a:t>
            </a:r>
          </a:p>
          <a:p>
            <a:endParaRPr lang="el-GR" dirty="0"/>
          </a:p>
        </p:txBody>
      </p:sp>
      <p:pic>
        <p:nvPicPr>
          <p:cNvPr id="21508" name="Picture 4" descr="C:\Users\Δημήτριος\Pictures\green cities.jpg"/>
          <p:cNvPicPr>
            <a:picLocks noGrp="1" noChangeAspect="1" noChangeArrowheads="1"/>
          </p:cNvPicPr>
          <p:nvPr>
            <p:ph sz="half" idx="2"/>
          </p:nvPr>
        </p:nvPicPr>
        <p:blipFill>
          <a:blip r:embed="rId3" cstate="print"/>
          <a:srcRect/>
          <a:stretch>
            <a:fillRect/>
          </a:stretch>
        </p:blipFill>
        <p:spPr bwMode="auto">
          <a:xfrm>
            <a:off x="4814752" y="2420888"/>
            <a:ext cx="3501664" cy="2309068"/>
          </a:xfrm>
          <a:prstGeom prst="rect">
            <a:avLst/>
          </a:prstGeom>
          <a:noFill/>
        </p:spPr>
      </p:pic>
      <p:pic>
        <p:nvPicPr>
          <p:cNvPr id="9" name="Picture 2"/>
          <p:cNvPicPr>
            <a:picLocks noChangeAspect="1" noChangeArrowheads="1"/>
          </p:cNvPicPr>
          <p:nvPr/>
        </p:nvPicPr>
        <p:blipFill>
          <a:blip r:embed="rId4" cstate="print"/>
          <a:srcRect/>
          <a:stretch>
            <a:fillRect/>
          </a:stretch>
        </p:blipFill>
        <p:spPr bwMode="auto">
          <a:xfrm>
            <a:off x="1925638" y="5732463"/>
            <a:ext cx="5291137" cy="1011237"/>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CF0507A0-33F3-4825-A998-E70510C30DA6}" type="slidenum">
              <a:rPr lang="el-GR" smtClean="0"/>
              <a:pPr/>
              <a:t>19</a:t>
            </a:fld>
            <a:endParaRPr lang="el-G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l-GR" dirty="0"/>
              <a:t>Δομή</a:t>
            </a:r>
          </a:p>
        </p:txBody>
      </p:sp>
      <p:pic>
        <p:nvPicPr>
          <p:cNvPr id="16388" name="Picture 3" descr="C:\Users\Δημήτριος\Desktop\clim..jpg"/>
          <p:cNvPicPr>
            <a:picLocks noChangeAspect="1" noChangeArrowheads="1"/>
          </p:cNvPicPr>
          <p:nvPr/>
        </p:nvPicPr>
        <p:blipFill>
          <a:blip r:embed="rId3" cstate="print"/>
          <a:srcRect/>
          <a:stretch>
            <a:fillRect/>
          </a:stretch>
        </p:blipFill>
        <p:spPr bwMode="auto">
          <a:xfrm>
            <a:off x="4953000" y="2386880"/>
            <a:ext cx="3455988" cy="2554288"/>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914400" y="5867400"/>
            <a:ext cx="7315200" cy="935038"/>
          </a:xfrm>
          <a:prstGeom prst="rect">
            <a:avLst/>
          </a:prstGeom>
          <a:noFill/>
          <a:ln w="9525">
            <a:noFill/>
            <a:miter lim="800000"/>
            <a:headEnd/>
            <a:tailEnd/>
          </a:ln>
        </p:spPr>
      </p:pic>
      <p:sp>
        <p:nvSpPr>
          <p:cNvPr id="8" name="Θέση περιεχομένου 3"/>
          <p:cNvSpPr>
            <a:spLocks noGrp="1"/>
          </p:cNvSpPr>
          <p:nvPr>
            <p:ph sz="half" idx="1"/>
          </p:nvPr>
        </p:nvSpPr>
        <p:spPr>
          <a:xfrm>
            <a:off x="673224" y="1884040"/>
            <a:ext cx="3970784" cy="3489176"/>
          </a:xfrm>
          <a:solidFill>
            <a:schemeClr val="accent5">
              <a:lumMod val="40000"/>
              <a:lumOff val="60000"/>
            </a:schemeClr>
          </a:solidFill>
        </p:spPr>
        <p:txBody>
          <a:bodyPr>
            <a:normAutofit/>
          </a:bodyPr>
          <a:lstStyle/>
          <a:p>
            <a:pPr marL="0" indent="0" eaLnBrk="1" hangingPunct="1">
              <a:lnSpc>
                <a:spcPct val="80000"/>
              </a:lnSpc>
              <a:buNone/>
              <a:defRPr/>
            </a:pPr>
            <a:endParaRPr lang="el-GR" altLang="el-GR" sz="2400" dirty="0">
              <a:solidFill>
                <a:schemeClr val="accent5">
                  <a:lumMod val="60000"/>
                  <a:lumOff val="40000"/>
                </a:schemeClr>
              </a:solidFill>
              <a:latin typeface="Calibri" pitchFamily="34" charset="0"/>
            </a:endParaRPr>
          </a:p>
          <a:p>
            <a:pPr eaLnBrk="1" hangingPunct="1">
              <a:lnSpc>
                <a:spcPct val="80000"/>
              </a:lnSpc>
              <a:defRPr/>
            </a:pPr>
            <a:r>
              <a:rPr lang="el-GR" altLang="el-GR" sz="3600" dirty="0">
                <a:solidFill>
                  <a:srgbClr val="000000"/>
                </a:solidFill>
                <a:latin typeface="Calibri" pitchFamily="34" charset="0"/>
              </a:rPr>
              <a:t>Εισαγωγή</a:t>
            </a:r>
          </a:p>
          <a:p>
            <a:pPr eaLnBrk="1" hangingPunct="1">
              <a:lnSpc>
                <a:spcPct val="80000"/>
              </a:lnSpc>
              <a:defRPr/>
            </a:pPr>
            <a:r>
              <a:rPr lang="el-GR" altLang="el-GR" sz="3600" dirty="0">
                <a:solidFill>
                  <a:srgbClr val="000000"/>
                </a:solidFill>
                <a:latin typeface="Calibri" pitchFamily="34" charset="0"/>
              </a:rPr>
              <a:t>Κλιματική Αλλαγή</a:t>
            </a:r>
          </a:p>
          <a:p>
            <a:pPr eaLnBrk="1" hangingPunct="1">
              <a:lnSpc>
                <a:spcPct val="80000"/>
              </a:lnSpc>
              <a:defRPr/>
            </a:pPr>
            <a:r>
              <a:rPr lang="el-GR" altLang="el-GR" sz="3600" dirty="0">
                <a:solidFill>
                  <a:srgbClr val="000000"/>
                </a:solidFill>
                <a:latin typeface="Calibri" pitchFamily="34" charset="0"/>
              </a:rPr>
              <a:t>Πολιτικές </a:t>
            </a:r>
          </a:p>
          <a:p>
            <a:pPr eaLnBrk="1" hangingPunct="1">
              <a:lnSpc>
                <a:spcPct val="80000"/>
              </a:lnSpc>
              <a:defRPr/>
            </a:pPr>
            <a:r>
              <a:rPr lang="el-GR" altLang="el-GR" sz="3600" dirty="0">
                <a:solidFill>
                  <a:srgbClr val="000000"/>
                </a:solidFill>
                <a:latin typeface="Calibri" pitchFamily="34" charset="0"/>
              </a:rPr>
              <a:t>Πρωτοβουλίες</a:t>
            </a:r>
          </a:p>
          <a:p>
            <a:pPr>
              <a:lnSpc>
                <a:spcPct val="80000"/>
              </a:lnSpc>
              <a:defRPr/>
            </a:pPr>
            <a:r>
              <a:rPr lang="el-GR" altLang="el-GR" sz="3600" dirty="0">
                <a:solidFill>
                  <a:srgbClr val="000000"/>
                </a:solidFill>
                <a:latin typeface="Calibri" pitchFamily="34" charset="0"/>
              </a:rPr>
              <a:t>Προτάσεις</a:t>
            </a:r>
          </a:p>
        </p:txBody>
      </p:sp>
      <p:sp>
        <p:nvSpPr>
          <p:cNvPr id="16391" name="Θέση αριθμού διαφάνειας 1"/>
          <p:cNvSpPr>
            <a:spLocks noGrp="1"/>
          </p:cNvSpPr>
          <p:nvPr>
            <p:ph type="sldNum" sz="quarter" idx="12"/>
          </p:nvPr>
        </p:nvSpPr>
        <p:spPr>
          <a:noFill/>
          <a:ln>
            <a:miter lim="800000"/>
            <a:headEnd/>
            <a:tailEnd/>
          </a:ln>
        </p:spPr>
        <p:txBody>
          <a:bodyPr/>
          <a:lstStyle/>
          <a:p>
            <a:fld id="{3F2BE420-FB8B-42B5-B0F3-D737642A08EC}" type="slidenum">
              <a:rPr lang="el-GR" altLang="el-GR" smtClean="0"/>
              <a:pPr/>
              <a:t>2</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additive="base">
                                        <p:cTn id="13" dur="2000" fill="hold"/>
                                        <p:tgtEl>
                                          <p:spTgt spid="8">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l-GR" altLang="el-GR" dirty="0"/>
              <a:t>Διαπιστώσεις</a:t>
            </a:r>
          </a:p>
        </p:txBody>
      </p:sp>
      <p:sp>
        <p:nvSpPr>
          <p:cNvPr id="36867" name="Θέση περιεχομένου 2"/>
          <p:cNvSpPr>
            <a:spLocks noGrp="1"/>
          </p:cNvSpPr>
          <p:nvPr>
            <p:ph sz="half" idx="1"/>
          </p:nvPr>
        </p:nvSpPr>
        <p:spPr>
          <a:xfrm>
            <a:off x="539552" y="1628800"/>
            <a:ext cx="4969768" cy="3888432"/>
          </a:xfrm>
        </p:spPr>
        <p:txBody>
          <a:bodyPr>
            <a:normAutofit fontScale="92500" lnSpcReduction="10000"/>
          </a:bodyPr>
          <a:lstStyle/>
          <a:p>
            <a:pPr marL="0" indent="0">
              <a:buFontTx/>
              <a:buNone/>
            </a:pPr>
            <a:r>
              <a:rPr lang="el-GR" altLang="el-GR" i="1" dirty="0">
                <a:solidFill>
                  <a:srgbClr val="008000"/>
                </a:solidFill>
              </a:rPr>
              <a:t>Ως ανθρωπότητα κατέχουμε τις γνώσεις, την τεχνολογία και τα οικονομικά μέσα για να αντιμετωπίσουμε την Κλιματική αλλαγή.</a:t>
            </a:r>
          </a:p>
          <a:p>
            <a:pPr marL="0" indent="0">
              <a:buFontTx/>
              <a:buNone/>
            </a:pPr>
            <a:r>
              <a:rPr lang="el-GR" altLang="el-GR" dirty="0">
                <a:solidFill>
                  <a:srgbClr val="990033"/>
                </a:solidFill>
              </a:rPr>
              <a:t>Αυτό που μας εμποδίζει να δράσουμε είναι ο τρόπος που οι ηγέτες μας και εμείς οι απλοί άνθρωποι σκεπτόμαστε και αποφασίζουμε. </a:t>
            </a:r>
          </a:p>
        </p:txBody>
      </p:sp>
      <p:sp>
        <p:nvSpPr>
          <p:cNvPr id="4" name="Θέση περιεχομένου 3"/>
          <p:cNvSpPr>
            <a:spLocks noGrp="1"/>
          </p:cNvSpPr>
          <p:nvPr>
            <p:ph sz="half" idx="2"/>
          </p:nvPr>
        </p:nvSpPr>
        <p:spPr>
          <a:xfrm>
            <a:off x="5943600" y="1556792"/>
            <a:ext cx="2743200" cy="3919736"/>
          </a:xfrm>
          <a:solidFill>
            <a:schemeClr val="accent5">
              <a:lumMod val="40000"/>
              <a:lumOff val="60000"/>
            </a:schemeClr>
          </a:solidFill>
        </p:spPr>
        <p:txBody>
          <a:bodyPr>
            <a:normAutofit fontScale="92500" lnSpcReduction="10000"/>
          </a:bodyPr>
          <a:lstStyle/>
          <a:p>
            <a:pPr marL="0" indent="0">
              <a:buFontTx/>
              <a:buNone/>
              <a:defRPr/>
            </a:pPr>
            <a:endParaRPr lang="el-GR" dirty="0"/>
          </a:p>
          <a:p>
            <a:pPr marL="0" indent="0">
              <a:buFontTx/>
              <a:buNone/>
              <a:defRPr/>
            </a:pPr>
            <a:endParaRPr lang="el-GR" dirty="0"/>
          </a:p>
          <a:p>
            <a:pPr marL="0" indent="0">
              <a:buFontTx/>
              <a:buNone/>
              <a:defRPr/>
            </a:pPr>
            <a:r>
              <a:rPr lang="el-GR" i="1" dirty="0">
                <a:solidFill>
                  <a:srgbClr val="CC00CC"/>
                </a:solidFill>
              </a:rPr>
              <a:t>«Τα μεγαλύτερα εμπόδια στη ζωή μας είναι αυτά που δημιουργεί το μυαλό μας».</a:t>
            </a:r>
          </a:p>
        </p:txBody>
      </p:sp>
      <p:sp>
        <p:nvSpPr>
          <p:cNvPr id="35845" name="Θέση αριθμού διαφάνειας 1"/>
          <p:cNvSpPr>
            <a:spLocks noGrp="1"/>
          </p:cNvSpPr>
          <p:nvPr>
            <p:ph type="sldNum" sz="quarter" idx="12"/>
          </p:nvPr>
        </p:nvSpPr>
        <p:spPr>
          <a:noFill/>
          <a:ln>
            <a:miter lim="800000"/>
            <a:headEnd/>
            <a:tailEnd/>
          </a:ln>
        </p:spPr>
        <p:txBody>
          <a:bodyPr/>
          <a:lstStyle/>
          <a:p>
            <a:fld id="{A8B15CA8-8F4E-4B2B-8DDA-3EF2B1D4E843}" type="slidenum">
              <a:rPr lang="el-GR" altLang="el-GR" smtClean="0"/>
              <a:pPr/>
              <a:t>20</a:t>
            </a:fld>
            <a:endParaRPr lang="el-GR" altLang="el-GR"/>
          </a:p>
        </p:txBody>
      </p:sp>
      <p:pic>
        <p:nvPicPr>
          <p:cNvPr id="6" name="Picture 2"/>
          <p:cNvPicPr>
            <a:picLocks noChangeAspect="1" noChangeArrowheads="1"/>
          </p:cNvPicPr>
          <p:nvPr/>
        </p:nvPicPr>
        <p:blipFill>
          <a:blip r:embed="rId3" cstate="print"/>
          <a:srcRect/>
          <a:stretch>
            <a:fillRect/>
          </a:stretch>
        </p:blipFill>
        <p:spPr bwMode="auto">
          <a:xfrm>
            <a:off x="1925638" y="5732463"/>
            <a:ext cx="5291137" cy="10112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2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275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275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a:xfrm>
            <a:off x="457200" y="274638"/>
            <a:ext cx="8229600" cy="868362"/>
          </a:xfrm>
        </p:spPr>
        <p:txBody>
          <a:bodyPr/>
          <a:lstStyle/>
          <a:p>
            <a:r>
              <a:rPr lang="el-GR" altLang="el-GR" dirty="0"/>
              <a:t>Προτάσεις για τους πολίτες</a:t>
            </a:r>
          </a:p>
        </p:txBody>
      </p:sp>
      <p:sp>
        <p:nvSpPr>
          <p:cNvPr id="3" name="Θέση περιεχομένου 2"/>
          <p:cNvSpPr>
            <a:spLocks noGrp="1"/>
          </p:cNvSpPr>
          <p:nvPr>
            <p:ph sz="half" idx="1"/>
          </p:nvPr>
        </p:nvSpPr>
        <p:spPr>
          <a:xfrm>
            <a:off x="304800" y="1268413"/>
            <a:ext cx="4495800" cy="4903787"/>
          </a:xfrm>
        </p:spPr>
        <p:txBody>
          <a:bodyPr>
            <a:normAutofit fontScale="62500" lnSpcReduction="20000"/>
          </a:bodyPr>
          <a:lstStyle/>
          <a:p>
            <a:pPr marL="173038" indent="-173038">
              <a:defRPr/>
            </a:pPr>
            <a:r>
              <a:rPr lang="el-GR" dirty="0">
                <a:solidFill>
                  <a:srgbClr val="00B050"/>
                </a:solidFill>
              </a:rPr>
              <a:t>Μειώστε τις εκπομπές </a:t>
            </a:r>
            <a:r>
              <a:rPr lang="en-US" dirty="0">
                <a:solidFill>
                  <a:srgbClr val="00B050"/>
                </a:solidFill>
              </a:rPr>
              <a:t>GHG</a:t>
            </a:r>
            <a:r>
              <a:rPr lang="el-GR" dirty="0">
                <a:solidFill>
                  <a:srgbClr val="00B050"/>
                </a:solidFill>
              </a:rPr>
              <a:t> </a:t>
            </a:r>
            <a:r>
              <a:rPr lang="en-US" dirty="0">
                <a:solidFill>
                  <a:srgbClr val="00B050"/>
                </a:solidFill>
              </a:rPr>
              <a:t>(Mitigation)</a:t>
            </a:r>
            <a:endParaRPr lang="el-GR" dirty="0">
              <a:solidFill>
                <a:srgbClr val="00B050"/>
              </a:solidFill>
            </a:endParaRPr>
          </a:p>
          <a:p>
            <a:pPr marL="441325" lvl="1" indent="-268288">
              <a:defRPr/>
            </a:pPr>
            <a:r>
              <a:rPr lang="el-GR" dirty="0"/>
              <a:t>Βάλτε ΦΑ</a:t>
            </a:r>
            <a:r>
              <a:rPr lang="en-US" dirty="0"/>
              <a:t>, </a:t>
            </a:r>
            <a:r>
              <a:rPr lang="el-GR" dirty="0"/>
              <a:t>Φωτοβολταϊκά, ηλιακό θερμοσίφωνα στο σπίτι σας</a:t>
            </a:r>
          </a:p>
          <a:p>
            <a:pPr marL="441325" lvl="1" indent="-268288">
              <a:defRPr/>
            </a:pPr>
            <a:r>
              <a:rPr lang="el-GR" dirty="0"/>
              <a:t>Ενημερωθείτε για τις Ενεργειακές Κοινότητες </a:t>
            </a:r>
          </a:p>
          <a:p>
            <a:pPr marL="441325" lvl="1" indent="-268288">
              <a:defRPr/>
            </a:pPr>
            <a:r>
              <a:rPr lang="el-GR" dirty="0"/>
              <a:t>Μονώστε ταράτσες, παράθυρα και πόρτες</a:t>
            </a:r>
          </a:p>
          <a:p>
            <a:pPr marL="441325" lvl="1" indent="-268288">
              <a:defRPr/>
            </a:pPr>
            <a:r>
              <a:rPr lang="el-GR" dirty="0"/>
              <a:t>Τοποθετείστε λαμπτήρες </a:t>
            </a:r>
            <a:r>
              <a:rPr lang="en-US" dirty="0"/>
              <a:t>LED</a:t>
            </a:r>
          </a:p>
          <a:p>
            <a:pPr marL="441325" lvl="1" indent="-268288">
              <a:defRPr/>
            </a:pPr>
            <a:r>
              <a:rPr lang="el-GR" dirty="0"/>
              <a:t>Φυτέψτε δένδρα σε δρόμους και  αυλές,</a:t>
            </a:r>
          </a:p>
          <a:p>
            <a:pPr marL="441325" lvl="1" indent="-268288">
              <a:defRPr/>
            </a:pPr>
            <a:r>
              <a:rPr lang="el-GR" dirty="0"/>
              <a:t>Επιλέξτε συσκευές </a:t>
            </a:r>
            <a:r>
              <a:rPr lang="el-GR" dirty="0">
                <a:solidFill>
                  <a:srgbClr val="FF0000"/>
                </a:solidFill>
              </a:rPr>
              <a:t>ενεργειακής κλάσης </a:t>
            </a:r>
            <a:r>
              <a:rPr lang="el-GR" sz="2900" b="1" dirty="0">
                <a:solidFill>
                  <a:srgbClr val="FF0000"/>
                </a:solidFill>
              </a:rPr>
              <a:t>Α</a:t>
            </a:r>
            <a:endParaRPr lang="el-GR" b="1" dirty="0">
              <a:solidFill>
                <a:srgbClr val="FF0000"/>
              </a:solidFill>
            </a:endParaRPr>
          </a:p>
          <a:p>
            <a:pPr marL="41275" indent="-268288">
              <a:defRPr/>
            </a:pPr>
            <a:r>
              <a:rPr lang="el-GR" dirty="0"/>
              <a:t> </a:t>
            </a:r>
            <a:r>
              <a:rPr lang="el-GR" sz="2900" dirty="0">
                <a:solidFill>
                  <a:srgbClr val="00B050"/>
                </a:solidFill>
              </a:rPr>
              <a:t>Προφυλαχθείτε </a:t>
            </a:r>
            <a:r>
              <a:rPr lang="en-US" sz="2900" dirty="0">
                <a:solidFill>
                  <a:srgbClr val="00B050"/>
                </a:solidFill>
              </a:rPr>
              <a:t>(Adaptation)</a:t>
            </a:r>
            <a:endParaRPr lang="en-US" sz="3300" dirty="0">
              <a:solidFill>
                <a:srgbClr val="00B050"/>
              </a:solidFill>
            </a:endParaRPr>
          </a:p>
          <a:p>
            <a:pPr marL="441325" lvl="1" indent="-268288">
              <a:defRPr/>
            </a:pPr>
            <a:r>
              <a:rPr lang="el-GR" dirty="0"/>
              <a:t>Προετοιμαστείτε για πιθανές </a:t>
            </a:r>
            <a:r>
              <a:rPr lang="el-GR" dirty="0">
                <a:solidFill>
                  <a:srgbClr val="FF0000"/>
                </a:solidFill>
              </a:rPr>
              <a:t>πλημμύρες</a:t>
            </a:r>
            <a:r>
              <a:rPr lang="el-GR" dirty="0"/>
              <a:t> και </a:t>
            </a:r>
            <a:r>
              <a:rPr lang="el-GR" dirty="0">
                <a:solidFill>
                  <a:srgbClr val="FF0000"/>
                </a:solidFill>
              </a:rPr>
              <a:t>φωτιές</a:t>
            </a:r>
            <a:r>
              <a:rPr lang="el-GR" dirty="0"/>
              <a:t> αν οι κατοικίες σας είναι σε επικίνδυνες περιοχές</a:t>
            </a:r>
          </a:p>
          <a:p>
            <a:pPr marL="441325" lvl="1" indent="-268288">
              <a:defRPr/>
            </a:pPr>
            <a:r>
              <a:rPr lang="el-GR" dirty="0"/>
              <a:t>Μη περιμένετε να τα κάνει ΌΛΑ ο Δήμος </a:t>
            </a:r>
          </a:p>
          <a:p>
            <a:pPr marL="441325" lvl="1" indent="-268288">
              <a:defRPr/>
            </a:pPr>
            <a:r>
              <a:rPr lang="el-GR" dirty="0"/>
              <a:t>Μη χρησιμοποιείτε πλαστικά και μη πετάτε  σκουπίδια σε δάση και παραλίες</a:t>
            </a:r>
          </a:p>
          <a:p>
            <a:pPr marL="441325" lvl="1" indent="-268288">
              <a:defRPr/>
            </a:pPr>
            <a:r>
              <a:rPr lang="el-GR" dirty="0"/>
              <a:t>Προστατέψτε την βιοποικιλότητα</a:t>
            </a:r>
          </a:p>
          <a:p>
            <a:pPr marL="441325" lvl="1" indent="-268288">
              <a:defRPr/>
            </a:pPr>
            <a:r>
              <a:rPr lang="el-GR" dirty="0"/>
              <a:t>Υποστηρίξτε την ανακύκλωση </a:t>
            </a:r>
          </a:p>
          <a:p>
            <a:pPr marL="41275" indent="-268288">
              <a:defRPr/>
            </a:pPr>
            <a:r>
              <a:rPr lang="el-GR" dirty="0">
                <a:solidFill>
                  <a:srgbClr val="00B050"/>
                </a:solidFill>
              </a:rPr>
              <a:t>Ενημερώστε – συζητείστε με</a:t>
            </a:r>
          </a:p>
          <a:p>
            <a:pPr marL="441325" lvl="1" indent="-268288">
              <a:defRPr/>
            </a:pPr>
            <a:r>
              <a:rPr lang="el-GR" dirty="0">
                <a:solidFill>
                  <a:srgbClr val="FF0000"/>
                </a:solidFill>
              </a:rPr>
              <a:t>Την οικογένεια και τους γνωστούς σας</a:t>
            </a:r>
          </a:p>
          <a:p>
            <a:pPr marL="441325" lvl="1" indent="-268288">
              <a:defRPr/>
            </a:pPr>
            <a:r>
              <a:rPr lang="el-GR" dirty="0">
                <a:solidFill>
                  <a:srgbClr val="FF0000"/>
                </a:solidFill>
              </a:rPr>
              <a:t>Τους τοπικούς και εθνικούς εκπροσώπους σας</a:t>
            </a:r>
          </a:p>
        </p:txBody>
      </p:sp>
      <p:sp>
        <p:nvSpPr>
          <p:cNvPr id="4" name="Θέση περιεχομένου 3"/>
          <p:cNvSpPr>
            <a:spLocks noGrp="1"/>
          </p:cNvSpPr>
          <p:nvPr>
            <p:ph sz="half" idx="2"/>
          </p:nvPr>
        </p:nvSpPr>
        <p:spPr>
          <a:xfrm>
            <a:off x="4800600" y="3856038"/>
            <a:ext cx="4038600" cy="2011362"/>
          </a:xfrm>
        </p:spPr>
        <p:txBody>
          <a:bodyPr>
            <a:normAutofit fontScale="62500" lnSpcReduction="20000"/>
          </a:bodyPr>
          <a:lstStyle/>
          <a:p>
            <a:pPr marL="0" indent="0" algn="ctr">
              <a:buFontTx/>
              <a:buNone/>
              <a:defRPr/>
            </a:pPr>
            <a:r>
              <a:rPr lang="el-GR" altLang="el-GR" dirty="0">
                <a:solidFill>
                  <a:srgbClr val="800080"/>
                </a:solidFill>
              </a:rPr>
              <a:t>Ταξιδιώτες του διαστήματος</a:t>
            </a:r>
          </a:p>
          <a:p>
            <a:pPr marL="0" indent="0" algn="ctr">
              <a:buFontTx/>
              <a:buNone/>
              <a:defRPr/>
            </a:pPr>
            <a:r>
              <a:rPr lang="el-GR" altLang="el-GR" dirty="0"/>
              <a:t> με το   διαστημόπλοιο </a:t>
            </a:r>
            <a:r>
              <a:rPr lang="el-GR" altLang="el-GR" dirty="0">
                <a:solidFill>
                  <a:srgbClr val="3333FF"/>
                </a:solidFill>
              </a:rPr>
              <a:t>ΓΗ</a:t>
            </a:r>
          </a:p>
          <a:p>
            <a:pPr marL="0" indent="0" algn="ctr">
              <a:buFontTx/>
              <a:buNone/>
              <a:defRPr/>
            </a:pPr>
            <a:r>
              <a:rPr lang="el-GR" altLang="el-GR" dirty="0"/>
              <a:t> </a:t>
            </a:r>
            <a:r>
              <a:rPr lang="el-GR" altLang="el-GR" dirty="0">
                <a:solidFill>
                  <a:srgbClr val="FF0000"/>
                </a:solidFill>
              </a:rPr>
              <a:t>καταστρέφουμε</a:t>
            </a:r>
            <a:r>
              <a:rPr lang="el-GR" altLang="el-GR" dirty="0"/>
              <a:t> </a:t>
            </a:r>
          </a:p>
          <a:p>
            <a:pPr marL="0" indent="0" algn="ctr">
              <a:buFontTx/>
              <a:buNone/>
              <a:defRPr/>
            </a:pPr>
            <a:r>
              <a:rPr lang="el-GR" altLang="el-GR" dirty="0"/>
              <a:t>το σύστημα κλιματισμού και </a:t>
            </a:r>
          </a:p>
          <a:p>
            <a:pPr marL="0" indent="0" algn="ctr">
              <a:buFontTx/>
              <a:buNone/>
              <a:defRPr/>
            </a:pPr>
            <a:r>
              <a:rPr lang="el-GR" altLang="el-GR" dirty="0">
                <a:solidFill>
                  <a:srgbClr val="FF0000"/>
                </a:solidFill>
              </a:rPr>
              <a:t>καταναλώνουμε</a:t>
            </a:r>
          </a:p>
          <a:p>
            <a:pPr marL="0" indent="0" algn="ctr">
              <a:buFontTx/>
              <a:buNone/>
              <a:defRPr/>
            </a:pPr>
            <a:r>
              <a:rPr lang="el-GR" altLang="el-GR" dirty="0"/>
              <a:t> αλόγιστα τις προμήθειες που έχουμε για την επιβίωση μας</a:t>
            </a:r>
            <a:endParaRPr lang="el-GR" altLang="el-GR" sz="3800" dirty="0">
              <a:solidFill>
                <a:srgbClr val="FF0000"/>
              </a:solidFill>
            </a:endParaRPr>
          </a:p>
        </p:txBody>
      </p:sp>
      <p:pic>
        <p:nvPicPr>
          <p:cNvPr id="36869" name="Picture 3"/>
          <p:cNvPicPr>
            <a:picLocks noChangeAspect="1" noChangeArrowheads="1"/>
          </p:cNvPicPr>
          <p:nvPr/>
        </p:nvPicPr>
        <p:blipFill>
          <a:blip r:embed="rId3" cstate="print"/>
          <a:srcRect/>
          <a:stretch>
            <a:fillRect/>
          </a:stretch>
        </p:blipFill>
        <p:spPr bwMode="auto">
          <a:xfrm>
            <a:off x="4959350" y="1309688"/>
            <a:ext cx="3651250" cy="2271712"/>
          </a:xfrm>
          <a:prstGeom prst="rect">
            <a:avLst/>
          </a:prstGeom>
          <a:noFill/>
          <a:ln w="9525">
            <a:noFill/>
            <a:miter lim="800000"/>
            <a:headEnd/>
            <a:tailEnd/>
          </a:ln>
        </p:spPr>
      </p:pic>
      <p:pic>
        <p:nvPicPr>
          <p:cNvPr id="37894" name="Picture 2"/>
          <p:cNvPicPr>
            <a:picLocks noChangeAspect="1" noChangeArrowheads="1"/>
          </p:cNvPicPr>
          <p:nvPr/>
        </p:nvPicPr>
        <p:blipFill>
          <a:blip r:embed="rId4" cstate="print"/>
          <a:srcRect/>
          <a:stretch>
            <a:fillRect/>
          </a:stretch>
        </p:blipFill>
        <p:spPr bwMode="auto">
          <a:xfrm>
            <a:off x="990600" y="6019800"/>
            <a:ext cx="7239000" cy="782638"/>
          </a:xfrm>
          <a:prstGeom prst="rect">
            <a:avLst/>
          </a:prstGeom>
          <a:noFill/>
          <a:ln w="9525">
            <a:noFill/>
            <a:miter lim="800000"/>
            <a:headEnd/>
            <a:tailEnd/>
          </a:ln>
        </p:spPr>
      </p:pic>
      <p:sp>
        <p:nvSpPr>
          <p:cNvPr id="37895" name="Θέση αριθμού διαφάνειας 1"/>
          <p:cNvSpPr>
            <a:spLocks noGrp="1"/>
          </p:cNvSpPr>
          <p:nvPr>
            <p:ph type="sldNum" sz="quarter" idx="12"/>
          </p:nvPr>
        </p:nvSpPr>
        <p:spPr>
          <a:noFill/>
          <a:ln>
            <a:miter lim="800000"/>
            <a:headEnd/>
            <a:tailEnd/>
          </a:ln>
        </p:spPr>
        <p:txBody>
          <a:bodyPr/>
          <a:lstStyle/>
          <a:p>
            <a:fld id="{C5FD9E7D-99D4-467C-839B-87FEF5E0475F}" type="slidenum">
              <a:rPr lang="el-GR" altLang="el-GR" smtClean="0"/>
              <a:pPr/>
              <a:t>21</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000"/>
                                        <p:tgtEl>
                                          <p:spTgt spid="3">
                                            <p:txEl>
                                              <p:pRg st="14" end="14"/>
                                            </p:txEl>
                                          </p:spTgt>
                                        </p:tgtEl>
                                      </p:cBhvr>
                                    </p:animEffect>
                                    <p:anim calcmode="lin" valueType="num">
                                      <p:cBhvr>
                                        <p:cTn id="8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85" fill="hold" nodeType="afterGroup">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3">
                                            <p:txEl>
                                              <p:pRg st="15" end="15"/>
                                            </p:txEl>
                                          </p:spTgt>
                                        </p:tgtEl>
                                        <p:attrNameLst>
                                          <p:attrName>style.visibility</p:attrName>
                                        </p:attrNameLst>
                                      </p:cBhvr>
                                      <p:to>
                                        <p:strVal val="visible"/>
                                      </p:to>
                                    </p:set>
                                    <p:animEffect transition="in" filter="fade">
                                      <p:cBhvr>
                                        <p:cTn id="88" dur="1000"/>
                                        <p:tgtEl>
                                          <p:spTgt spid="3">
                                            <p:txEl>
                                              <p:pRg st="15" end="15"/>
                                            </p:txEl>
                                          </p:spTgt>
                                        </p:tgtEl>
                                      </p:cBhvr>
                                    </p:animEffect>
                                    <p:anim calcmode="lin" valueType="num">
                                      <p:cBhvr>
                                        <p:cTn id="89"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16" fill="hold" nodeType="clickEffect">
                                  <p:stCondLst>
                                    <p:cond delay="0"/>
                                  </p:stCondLst>
                                  <p:childTnLst>
                                    <p:set>
                                      <p:cBhvr>
                                        <p:cTn id="94" dur="1" fill="hold">
                                          <p:stCondLst>
                                            <p:cond delay="0"/>
                                          </p:stCondLst>
                                        </p:cTn>
                                        <p:tgtEl>
                                          <p:spTgt spid="36869"/>
                                        </p:tgtEl>
                                        <p:attrNameLst>
                                          <p:attrName>style.visibility</p:attrName>
                                        </p:attrNameLst>
                                      </p:cBhvr>
                                      <p:to>
                                        <p:strVal val="visible"/>
                                      </p:to>
                                    </p:set>
                                    <p:anim calcmode="lin" valueType="num">
                                      <p:cBhvr>
                                        <p:cTn id="95" dur="500" fill="hold"/>
                                        <p:tgtEl>
                                          <p:spTgt spid="36869"/>
                                        </p:tgtEl>
                                        <p:attrNameLst>
                                          <p:attrName>ppt_w</p:attrName>
                                        </p:attrNameLst>
                                      </p:cBhvr>
                                      <p:tavLst>
                                        <p:tav tm="0">
                                          <p:val>
                                            <p:fltVal val="0"/>
                                          </p:val>
                                        </p:tav>
                                        <p:tav tm="100000">
                                          <p:val>
                                            <p:strVal val="#ppt_w"/>
                                          </p:val>
                                        </p:tav>
                                      </p:tavLst>
                                    </p:anim>
                                    <p:anim calcmode="lin" valueType="num">
                                      <p:cBhvr>
                                        <p:cTn id="96" dur="500" fill="hold"/>
                                        <p:tgtEl>
                                          <p:spTgt spid="36869"/>
                                        </p:tgtEl>
                                        <p:attrNameLst>
                                          <p:attrName>ppt_h</p:attrName>
                                        </p:attrNameLst>
                                      </p:cBhvr>
                                      <p:tavLst>
                                        <p:tav tm="0">
                                          <p:val>
                                            <p:fltVal val="0"/>
                                          </p:val>
                                        </p:tav>
                                        <p:tav tm="100000">
                                          <p:val>
                                            <p:strVal val="#ppt_h"/>
                                          </p:val>
                                        </p:tav>
                                      </p:tavLst>
                                    </p:anim>
                                    <p:animEffect transition="in" filter="fade">
                                      <p:cBhvr>
                                        <p:cTn id="97" dur="500"/>
                                        <p:tgtEl>
                                          <p:spTgt spid="3686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4">
                                            <p:txEl>
                                              <p:pRg st="0" end="0"/>
                                            </p:txEl>
                                          </p:spTgt>
                                        </p:tgtEl>
                                        <p:attrNameLst>
                                          <p:attrName>style.visibility</p:attrName>
                                        </p:attrNameLst>
                                      </p:cBhvr>
                                      <p:to>
                                        <p:strVal val="visible"/>
                                      </p:to>
                                    </p:set>
                                    <p:animEffect transition="in" filter="fade">
                                      <p:cBhvr>
                                        <p:cTn id="102" dur="1000"/>
                                        <p:tgtEl>
                                          <p:spTgt spid="4">
                                            <p:txEl>
                                              <p:pRg st="0" end="0"/>
                                            </p:txEl>
                                          </p:spTgt>
                                        </p:tgtEl>
                                      </p:cBhvr>
                                    </p:animEffect>
                                    <p:anim calcmode="lin" valueType="num">
                                      <p:cBhvr>
                                        <p:cTn id="10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5" fill="hold" nodeType="afterGroup">
                            <p:stCondLst>
                              <p:cond delay="1000"/>
                            </p:stCondLst>
                            <p:childTnLst>
                              <p:par>
                                <p:cTn id="106" presetID="42" presetClass="entr" presetSubtype="0" fill="hold" grpId="0" nodeType="afterEffect">
                                  <p:stCondLst>
                                    <p:cond delay="0"/>
                                  </p:stCondLst>
                                  <p:childTnLst>
                                    <p:set>
                                      <p:cBhvr>
                                        <p:cTn id="107" dur="1" fill="hold">
                                          <p:stCondLst>
                                            <p:cond delay="0"/>
                                          </p:stCondLst>
                                        </p:cTn>
                                        <p:tgtEl>
                                          <p:spTgt spid="4">
                                            <p:txEl>
                                              <p:pRg st="1" end="1"/>
                                            </p:txEl>
                                          </p:spTgt>
                                        </p:tgtEl>
                                        <p:attrNameLst>
                                          <p:attrName>style.visibility</p:attrName>
                                        </p:attrNameLst>
                                      </p:cBhvr>
                                      <p:to>
                                        <p:strVal val="visible"/>
                                      </p:to>
                                    </p:set>
                                    <p:animEffect transition="in" filter="fade">
                                      <p:cBhvr>
                                        <p:cTn id="108" dur="1000"/>
                                        <p:tgtEl>
                                          <p:spTgt spid="4">
                                            <p:txEl>
                                              <p:pRg st="1" end="1"/>
                                            </p:txEl>
                                          </p:spTgt>
                                        </p:tgtEl>
                                      </p:cBhvr>
                                    </p:animEffect>
                                    <p:anim calcmode="lin" valueType="num">
                                      <p:cBhvr>
                                        <p:cTn id="10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1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2000"/>
                            </p:stCondLst>
                            <p:childTnLst>
                              <p:par>
                                <p:cTn id="112" presetID="42" presetClass="entr" presetSubtype="0" fill="hold" grpId="0" nodeType="afterEffect">
                                  <p:stCondLst>
                                    <p:cond delay="0"/>
                                  </p:stCondLst>
                                  <p:childTnLst>
                                    <p:set>
                                      <p:cBhvr>
                                        <p:cTn id="113" dur="1" fill="hold">
                                          <p:stCondLst>
                                            <p:cond delay="0"/>
                                          </p:stCondLst>
                                        </p:cTn>
                                        <p:tgtEl>
                                          <p:spTgt spid="4">
                                            <p:txEl>
                                              <p:pRg st="2" end="2"/>
                                            </p:txEl>
                                          </p:spTgt>
                                        </p:tgtEl>
                                        <p:attrNameLst>
                                          <p:attrName>style.visibility</p:attrName>
                                        </p:attrNameLst>
                                      </p:cBhvr>
                                      <p:to>
                                        <p:strVal val="visible"/>
                                      </p:to>
                                    </p:set>
                                    <p:animEffect transition="in" filter="fade">
                                      <p:cBhvr>
                                        <p:cTn id="114" dur="1000"/>
                                        <p:tgtEl>
                                          <p:spTgt spid="4">
                                            <p:txEl>
                                              <p:pRg st="2" end="2"/>
                                            </p:txEl>
                                          </p:spTgt>
                                        </p:tgtEl>
                                      </p:cBhvr>
                                    </p:animEffect>
                                    <p:anim calcmode="lin" valueType="num">
                                      <p:cBhvr>
                                        <p:cTn id="1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17" fill="hold" nodeType="afterGroup">
                            <p:stCondLst>
                              <p:cond delay="3000"/>
                            </p:stCondLst>
                            <p:childTnLst>
                              <p:par>
                                <p:cTn id="118" presetID="42" presetClass="entr" presetSubtype="0" fill="hold" grpId="0" nodeType="afterEffect">
                                  <p:stCondLst>
                                    <p:cond delay="0"/>
                                  </p:stCondLst>
                                  <p:childTnLst>
                                    <p:set>
                                      <p:cBhvr>
                                        <p:cTn id="119" dur="1" fill="hold">
                                          <p:stCondLst>
                                            <p:cond delay="0"/>
                                          </p:stCondLst>
                                        </p:cTn>
                                        <p:tgtEl>
                                          <p:spTgt spid="4">
                                            <p:txEl>
                                              <p:pRg st="3" end="3"/>
                                            </p:txEl>
                                          </p:spTgt>
                                        </p:tgtEl>
                                        <p:attrNameLst>
                                          <p:attrName>style.visibility</p:attrName>
                                        </p:attrNameLst>
                                      </p:cBhvr>
                                      <p:to>
                                        <p:strVal val="visible"/>
                                      </p:to>
                                    </p:set>
                                    <p:animEffect transition="in" filter="fade">
                                      <p:cBhvr>
                                        <p:cTn id="120" dur="1000"/>
                                        <p:tgtEl>
                                          <p:spTgt spid="4">
                                            <p:txEl>
                                              <p:pRg st="3" end="3"/>
                                            </p:txEl>
                                          </p:spTgt>
                                        </p:tgtEl>
                                      </p:cBhvr>
                                    </p:animEffect>
                                    <p:anim calcmode="lin" valueType="num">
                                      <p:cBhvr>
                                        <p:cTn id="1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123" fill="hold" nodeType="afterGroup">
                            <p:stCondLst>
                              <p:cond delay="4000"/>
                            </p:stCondLst>
                            <p:childTnLst>
                              <p:par>
                                <p:cTn id="124" presetID="42" presetClass="entr" presetSubtype="0" fill="hold" grpId="0" nodeType="afterEffect">
                                  <p:stCondLst>
                                    <p:cond delay="0"/>
                                  </p:stCondLst>
                                  <p:childTnLst>
                                    <p:set>
                                      <p:cBhvr>
                                        <p:cTn id="125" dur="1" fill="hold">
                                          <p:stCondLst>
                                            <p:cond delay="0"/>
                                          </p:stCondLst>
                                        </p:cTn>
                                        <p:tgtEl>
                                          <p:spTgt spid="4">
                                            <p:txEl>
                                              <p:pRg st="4" end="4"/>
                                            </p:txEl>
                                          </p:spTgt>
                                        </p:tgtEl>
                                        <p:attrNameLst>
                                          <p:attrName>style.visibility</p:attrName>
                                        </p:attrNameLst>
                                      </p:cBhvr>
                                      <p:to>
                                        <p:strVal val="visible"/>
                                      </p:to>
                                    </p:set>
                                    <p:animEffect transition="in" filter="fade">
                                      <p:cBhvr>
                                        <p:cTn id="126" dur="1000"/>
                                        <p:tgtEl>
                                          <p:spTgt spid="4">
                                            <p:txEl>
                                              <p:pRg st="4" end="4"/>
                                            </p:txEl>
                                          </p:spTgt>
                                        </p:tgtEl>
                                      </p:cBhvr>
                                    </p:animEffect>
                                    <p:anim calcmode="lin" valueType="num">
                                      <p:cBhvr>
                                        <p:cTn id="1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129" fill="hold" nodeType="afterGroup">
                            <p:stCondLst>
                              <p:cond delay="5000"/>
                            </p:stCondLst>
                            <p:childTnLst>
                              <p:par>
                                <p:cTn id="130" presetID="42" presetClass="entr" presetSubtype="0" fill="hold" grpId="0" nodeType="afterEffect">
                                  <p:stCondLst>
                                    <p:cond delay="0"/>
                                  </p:stCondLst>
                                  <p:childTnLst>
                                    <p:set>
                                      <p:cBhvr>
                                        <p:cTn id="131" dur="1" fill="hold">
                                          <p:stCondLst>
                                            <p:cond delay="0"/>
                                          </p:stCondLst>
                                        </p:cTn>
                                        <p:tgtEl>
                                          <p:spTgt spid="4">
                                            <p:txEl>
                                              <p:pRg st="5" end="5"/>
                                            </p:txEl>
                                          </p:spTgt>
                                        </p:tgtEl>
                                        <p:attrNameLst>
                                          <p:attrName>style.visibility</p:attrName>
                                        </p:attrNameLst>
                                      </p:cBhvr>
                                      <p:to>
                                        <p:strVal val="visible"/>
                                      </p:to>
                                    </p:set>
                                    <p:animEffect transition="in" filter="fade">
                                      <p:cBhvr>
                                        <p:cTn id="132" dur="1000"/>
                                        <p:tgtEl>
                                          <p:spTgt spid="4">
                                            <p:txEl>
                                              <p:pRg st="5" end="5"/>
                                            </p:txEl>
                                          </p:spTgt>
                                        </p:tgtEl>
                                      </p:cBhvr>
                                    </p:animEffect>
                                    <p:anim calcmode="lin" valueType="num">
                                      <p:cBhvr>
                                        <p:cTn id="1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a:xfrm>
            <a:off x="457200" y="5334000"/>
            <a:ext cx="8229600" cy="903288"/>
          </a:xfrm>
        </p:spPr>
        <p:txBody>
          <a:bodyPr/>
          <a:lstStyle/>
          <a:p>
            <a:r>
              <a:rPr lang="el-GR" altLang="el-GR" sz="3200">
                <a:solidFill>
                  <a:srgbClr val="008000"/>
                </a:solidFill>
              </a:rPr>
              <a:t>Σας ευχαριστώ για την προσοχή σας </a:t>
            </a:r>
          </a:p>
        </p:txBody>
      </p:sp>
      <p:sp>
        <p:nvSpPr>
          <p:cNvPr id="40963" name="Θέση αριθμού διαφάνειας 4"/>
          <p:cNvSpPr>
            <a:spLocks noGrp="1"/>
          </p:cNvSpPr>
          <p:nvPr>
            <p:ph type="sldNum" sz="quarter" idx="12"/>
          </p:nvPr>
        </p:nvSpPr>
        <p:spPr>
          <a:noFill/>
          <a:ln>
            <a:miter lim="800000"/>
            <a:headEnd/>
            <a:tailEnd/>
          </a:ln>
        </p:spPr>
        <p:txBody>
          <a:bodyPr/>
          <a:lstStyle/>
          <a:p>
            <a:fld id="{C255498A-76C6-4510-9661-E960E7FD1C22}" type="slidenum">
              <a:rPr lang="el-GR" altLang="el-GR" smtClean="0"/>
              <a:pPr/>
              <a:t>22</a:t>
            </a:fld>
            <a:endParaRPr lang="el-GR" altLang="el-GR"/>
          </a:p>
        </p:txBody>
      </p:sp>
      <p:pic>
        <p:nvPicPr>
          <p:cNvPr id="40964" name="Picture 2" descr="C:\Users\Δημήτριος\Desktop\landind-page shutterstock_95405056.jpg"/>
          <p:cNvPicPr>
            <a:picLocks noGrp="1" noChangeAspect="1" noChangeArrowheads="1"/>
          </p:cNvPicPr>
          <p:nvPr>
            <p:ph idx="1"/>
          </p:nvPr>
        </p:nvPicPr>
        <p:blipFill>
          <a:blip r:embed="rId3" cstate="print"/>
          <a:srcRect/>
          <a:stretch>
            <a:fillRect/>
          </a:stretch>
        </p:blipFill>
        <p:spPr>
          <a:xfrm>
            <a:off x="1985963" y="1916113"/>
            <a:ext cx="5106987" cy="3221037"/>
          </a:xfrm>
        </p:spPr>
      </p:pic>
      <p:sp>
        <p:nvSpPr>
          <p:cNvPr id="9" name="8 - TextBox"/>
          <p:cNvSpPr txBox="1"/>
          <p:nvPr/>
        </p:nvSpPr>
        <p:spPr>
          <a:xfrm>
            <a:off x="1042988" y="549275"/>
            <a:ext cx="7200900" cy="1200150"/>
          </a:xfrm>
          <a:prstGeom prst="rect">
            <a:avLst/>
          </a:prstGeom>
          <a:noFill/>
        </p:spPr>
        <p:txBody>
          <a:bodyPr>
            <a:spAutoFit/>
          </a:bodyPr>
          <a:lstStyle/>
          <a:p>
            <a:pPr algn="ctr">
              <a:defRPr/>
            </a:pPr>
            <a:r>
              <a:rPr lang="el-GR" sz="2400" dirty="0">
                <a:latin typeface="+mj-lt"/>
                <a:ea typeface="+mj-ea"/>
                <a:cs typeface="+mj-cs"/>
              </a:rPr>
              <a:t>Καθώς τα χρονικά περιθώρια για δράση στενεύουν</a:t>
            </a:r>
          </a:p>
          <a:p>
            <a:pPr algn="ctr">
              <a:defRPr/>
            </a:pPr>
            <a:r>
              <a:rPr lang="el-GR" sz="2400" dirty="0">
                <a:solidFill>
                  <a:srgbClr val="800080"/>
                </a:solidFill>
                <a:latin typeface="+mj-lt"/>
                <a:ea typeface="+mj-ea"/>
                <a:cs typeface="+mj-cs"/>
              </a:rPr>
              <a:t>Οι επιλογές και οι επιπτώσεις των αποφάσεων ανήκουν σε όλους μας</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l-GR" dirty="0"/>
              <a:t>Εισαγωγή</a:t>
            </a:r>
          </a:p>
        </p:txBody>
      </p:sp>
      <p:pic>
        <p:nvPicPr>
          <p:cNvPr id="16388" name="Picture 3" descr="C:\Users\Δημήτριος\Desktop\clim..jpg"/>
          <p:cNvPicPr>
            <a:picLocks noChangeAspect="1" noChangeArrowheads="1"/>
          </p:cNvPicPr>
          <p:nvPr/>
        </p:nvPicPr>
        <p:blipFill>
          <a:blip r:embed="rId3" cstate="print"/>
          <a:srcRect/>
          <a:stretch>
            <a:fillRect/>
          </a:stretch>
        </p:blipFill>
        <p:spPr bwMode="auto">
          <a:xfrm>
            <a:off x="4953000" y="2386880"/>
            <a:ext cx="3455988" cy="2554288"/>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914400" y="5867400"/>
            <a:ext cx="7315200" cy="935038"/>
          </a:xfrm>
          <a:prstGeom prst="rect">
            <a:avLst/>
          </a:prstGeom>
          <a:noFill/>
          <a:ln w="9525">
            <a:noFill/>
            <a:miter lim="800000"/>
            <a:headEnd/>
            <a:tailEnd/>
          </a:ln>
        </p:spPr>
      </p:pic>
      <p:sp>
        <p:nvSpPr>
          <p:cNvPr id="8" name="Θέση περιεχομένου 3"/>
          <p:cNvSpPr>
            <a:spLocks noGrp="1"/>
          </p:cNvSpPr>
          <p:nvPr>
            <p:ph sz="half" idx="1"/>
          </p:nvPr>
        </p:nvSpPr>
        <p:spPr>
          <a:xfrm>
            <a:off x="673224" y="2420888"/>
            <a:ext cx="4042792" cy="2520280"/>
          </a:xfrm>
          <a:solidFill>
            <a:schemeClr val="accent5">
              <a:lumMod val="40000"/>
              <a:lumOff val="60000"/>
            </a:schemeClr>
          </a:solidFill>
        </p:spPr>
        <p:txBody>
          <a:bodyPr>
            <a:normAutofit/>
          </a:bodyPr>
          <a:lstStyle/>
          <a:p>
            <a:pPr marL="0" indent="0" eaLnBrk="1" hangingPunct="1">
              <a:lnSpc>
                <a:spcPct val="80000"/>
              </a:lnSpc>
              <a:buNone/>
              <a:defRPr/>
            </a:pPr>
            <a:endParaRPr lang="el-GR" altLang="el-GR" sz="2400" dirty="0">
              <a:solidFill>
                <a:srgbClr val="000000"/>
              </a:solidFill>
              <a:latin typeface="Calibri" pitchFamily="34" charset="0"/>
            </a:endParaRPr>
          </a:p>
          <a:p>
            <a:pPr marL="450850" lvl="1" indent="-368300">
              <a:lnSpc>
                <a:spcPct val="80000"/>
              </a:lnSpc>
              <a:defRPr/>
            </a:pPr>
            <a:r>
              <a:rPr lang="el-GR" altLang="el-GR" sz="3200" dirty="0">
                <a:solidFill>
                  <a:srgbClr val="000000"/>
                </a:solidFill>
                <a:latin typeface="Calibri" pitchFamily="34" charset="0"/>
              </a:rPr>
              <a:t>Εμείς οι άνθρωποι</a:t>
            </a:r>
          </a:p>
          <a:p>
            <a:pPr marL="450850" lvl="1" indent="-368300">
              <a:lnSpc>
                <a:spcPct val="80000"/>
              </a:lnSpc>
              <a:defRPr/>
            </a:pPr>
            <a:r>
              <a:rPr lang="el-GR" altLang="el-GR" sz="3200" dirty="0">
                <a:solidFill>
                  <a:srgbClr val="000000"/>
                </a:solidFill>
                <a:latin typeface="Calibri" pitchFamily="34" charset="0"/>
              </a:rPr>
              <a:t>Οι προκλήσεις του 21</a:t>
            </a:r>
            <a:r>
              <a:rPr lang="el-GR" altLang="el-GR" sz="3200" baseline="30000" dirty="0">
                <a:solidFill>
                  <a:srgbClr val="000000"/>
                </a:solidFill>
                <a:latin typeface="Calibri" pitchFamily="34" charset="0"/>
              </a:rPr>
              <a:t>ου</a:t>
            </a:r>
            <a:r>
              <a:rPr lang="el-GR" altLang="el-GR" sz="3200" dirty="0">
                <a:solidFill>
                  <a:srgbClr val="000000"/>
                </a:solidFill>
                <a:latin typeface="Calibri" pitchFamily="34" charset="0"/>
              </a:rPr>
              <a:t> Αιώνα</a:t>
            </a:r>
            <a:endParaRPr lang="en-US" altLang="el-GR" sz="3200" dirty="0">
              <a:solidFill>
                <a:srgbClr val="000000"/>
              </a:solidFill>
              <a:latin typeface="Calibri" pitchFamily="34" charset="0"/>
            </a:endParaRPr>
          </a:p>
        </p:txBody>
      </p:sp>
      <p:sp>
        <p:nvSpPr>
          <p:cNvPr id="16391" name="Θέση αριθμού διαφάνειας 1"/>
          <p:cNvSpPr>
            <a:spLocks noGrp="1"/>
          </p:cNvSpPr>
          <p:nvPr>
            <p:ph type="sldNum" sz="quarter" idx="12"/>
          </p:nvPr>
        </p:nvSpPr>
        <p:spPr>
          <a:noFill/>
          <a:ln>
            <a:miter lim="800000"/>
            <a:headEnd/>
            <a:tailEnd/>
          </a:ln>
        </p:spPr>
        <p:txBody>
          <a:bodyPr/>
          <a:lstStyle/>
          <a:p>
            <a:fld id="{3F2BE420-FB8B-42B5-B0F3-D737642A08EC}" type="slidenum">
              <a:rPr lang="el-GR" altLang="el-GR" smtClean="0"/>
              <a:pPr/>
              <a:t>3</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2000" fill="hold"/>
                                        <p:tgtEl>
                                          <p:spTgt spid="16388"/>
                                        </p:tgtEl>
                                        <p:attrNameLst>
                                          <p:attrName>ppt_x</p:attrName>
                                        </p:attrNameLst>
                                      </p:cBhvr>
                                      <p:tavLst>
                                        <p:tav tm="0">
                                          <p:val>
                                            <p:strVal val="#ppt_x"/>
                                          </p:val>
                                        </p:tav>
                                        <p:tav tm="100000">
                                          <p:val>
                                            <p:strVal val="#ppt_x"/>
                                          </p:val>
                                        </p:tav>
                                      </p:tavLst>
                                    </p:anim>
                                    <p:anim calcmode="lin" valueType="num">
                                      <p:cBhvr additive="base">
                                        <p:cTn id="8" dur="20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additive="base">
                                        <p:cTn id="1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8">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ile:UN DESA continent population 1950 to 2100.svg"/>
          <p:cNvPicPr>
            <a:picLocks noGrp="1" noChangeAspect="1" noChangeArrowheads="1"/>
          </p:cNvPicPr>
          <p:nvPr>
            <p:ph sz="half" idx="1"/>
          </p:nvPr>
        </p:nvPicPr>
        <p:blipFill>
          <a:blip r:embed="rId3" cstate="print"/>
          <a:srcRect/>
          <a:stretch>
            <a:fillRect/>
          </a:stretch>
        </p:blipFill>
        <p:spPr>
          <a:xfrm>
            <a:off x="457200" y="1843088"/>
            <a:ext cx="4038600" cy="4038600"/>
          </a:xfrm>
          <a:noFill/>
        </p:spPr>
      </p:pic>
      <p:pic>
        <p:nvPicPr>
          <p:cNvPr id="17411" name="Picture 5" descr="Εικόνα2"/>
          <p:cNvPicPr>
            <a:picLocks noGrp="1" noChangeAspect="1" noChangeArrowheads="1"/>
          </p:cNvPicPr>
          <p:nvPr>
            <p:ph sz="half" idx="2"/>
          </p:nvPr>
        </p:nvPicPr>
        <p:blipFill>
          <a:blip r:embed="rId4" cstate="print"/>
          <a:srcRect/>
          <a:stretch>
            <a:fillRect/>
          </a:stretch>
        </p:blipFill>
        <p:spPr>
          <a:xfrm>
            <a:off x="5357813" y="1977752"/>
            <a:ext cx="2619375" cy="2819400"/>
          </a:xfrm>
          <a:noFill/>
        </p:spPr>
      </p:pic>
      <p:sp>
        <p:nvSpPr>
          <p:cNvPr id="7" name="6 - Ορθογώνιο"/>
          <p:cNvSpPr/>
          <p:nvPr/>
        </p:nvSpPr>
        <p:spPr>
          <a:xfrm>
            <a:off x="5105400" y="4840288"/>
            <a:ext cx="3581400" cy="646112"/>
          </a:xfrm>
          <a:prstGeom prst="rect">
            <a:avLst/>
          </a:prstGeom>
          <a:solidFill>
            <a:schemeClr val="accent5">
              <a:lumMod val="40000"/>
              <a:lumOff val="60000"/>
            </a:schemeClr>
          </a:solidFill>
        </p:spPr>
        <p:txBody>
          <a:bodyPr>
            <a:spAutoFit/>
          </a:bodyPr>
          <a:lstStyle/>
          <a:p>
            <a:pPr>
              <a:defRPr/>
            </a:pPr>
            <a:r>
              <a:rPr lang="el-GR" sz="1200" i="1" dirty="0">
                <a:solidFill>
                  <a:srgbClr val="800080"/>
                </a:solidFill>
              </a:rPr>
              <a:t>Γεν. 1,28 «… </a:t>
            </a:r>
            <a:r>
              <a:rPr lang="el-GR" sz="1200" i="1" dirty="0" err="1">
                <a:solidFill>
                  <a:srgbClr val="800080"/>
                </a:solidFill>
              </a:rPr>
              <a:t>καὶ</a:t>
            </a:r>
            <a:r>
              <a:rPr lang="el-GR" sz="1200" i="1" dirty="0">
                <a:solidFill>
                  <a:srgbClr val="800080"/>
                </a:solidFill>
              </a:rPr>
              <a:t> </a:t>
            </a:r>
            <a:r>
              <a:rPr lang="el-GR" sz="1200" i="1" dirty="0" err="1">
                <a:solidFill>
                  <a:srgbClr val="800080"/>
                </a:solidFill>
              </a:rPr>
              <a:t>εὐλόγησεν</a:t>
            </a:r>
            <a:r>
              <a:rPr lang="el-GR" sz="1200" i="1" dirty="0">
                <a:solidFill>
                  <a:srgbClr val="800080"/>
                </a:solidFill>
              </a:rPr>
              <a:t> </a:t>
            </a:r>
            <a:r>
              <a:rPr lang="el-GR" sz="1200" i="1" dirty="0" err="1">
                <a:solidFill>
                  <a:srgbClr val="800080"/>
                </a:solidFill>
              </a:rPr>
              <a:t>αὐτοὺς</a:t>
            </a:r>
            <a:r>
              <a:rPr lang="el-GR" sz="1200" i="1" dirty="0">
                <a:solidFill>
                  <a:srgbClr val="800080"/>
                </a:solidFill>
              </a:rPr>
              <a:t> ὁ Θεός, λέγων· </a:t>
            </a:r>
            <a:r>
              <a:rPr lang="el-GR" sz="1200" i="1" dirty="0" err="1">
                <a:solidFill>
                  <a:srgbClr val="800080"/>
                </a:solidFill>
              </a:rPr>
              <a:t>αὐξάνεσθε</a:t>
            </a:r>
            <a:r>
              <a:rPr lang="el-GR" sz="1200" i="1" dirty="0">
                <a:solidFill>
                  <a:srgbClr val="800080"/>
                </a:solidFill>
              </a:rPr>
              <a:t> </a:t>
            </a:r>
            <a:r>
              <a:rPr lang="el-GR" sz="1200" i="1" dirty="0" err="1">
                <a:solidFill>
                  <a:srgbClr val="800080"/>
                </a:solidFill>
              </a:rPr>
              <a:t>καὶ</a:t>
            </a:r>
            <a:r>
              <a:rPr lang="el-GR" sz="1200" i="1" dirty="0">
                <a:solidFill>
                  <a:srgbClr val="800080"/>
                </a:solidFill>
              </a:rPr>
              <a:t> πληθύνεσθε </a:t>
            </a:r>
            <a:r>
              <a:rPr lang="el-GR" sz="1200" i="1" dirty="0" err="1">
                <a:solidFill>
                  <a:srgbClr val="800080"/>
                </a:solidFill>
              </a:rPr>
              <a:t>καὶ</a:t>
            </a:r>
            <a:r>
              <a:rPr lang="el-GR" sz="1200" i="1" dirty="0">
                <a:solidFill>
                  <a:srgbClr val="800080"/>
                </a:solidFill>
              </a:rPr>
              <a:t> πληρώσατε </a:t>
            </a:r>
            <a:r>
              <a:rPr lang="el-GR" sz="1200" i="1" dirty="0" err="1">
                <a:solidFill>
                  <a:srgbClr val="800080"/>
                </a:solidFill>
              </a:rPr>
              <a:t>τὴν</a:t>
            </a:r>
            <a:r>
              <a:rPr lang="el-GR" sz="1200" i="1" dirty="0">
                <a:solidFill>
                  <a:srgbClr val="800080"/>
                </a:solidFill>
              </a:rPr>
              <a:t> </a:t>
            </a:r>
            <a:r>
              <a:rPr lang="el-GR" sz="1200" i="1" dirty="0" err="1">
                <a:solidFill>
                  <a:srgbClr val="800080"/>
                </a:solidFill>
              </a:rPr>
              <a:t>γῆν</a:t>
            </a:r>
            <a:r>
              <a:rPr lang="el-GR" sz="1200" i="1" dirty="0">
                <a:solidFill>
                  <a:srgbClr val="800080"/>
                </a:solidFill>
              </a:rPr>
              <a:t> </a:t>
            </a:r>
            <a:r>
              <a:rPr lang="el-GR" sz="1200" i="1" dirty="0" err="1">
                <a:solidFill>
                  <a:srgbClr val="800080"/>
                </a:solidFill>
              </a:rPr>
              <a:t>καὶ</a:t>
            </a:r>
            <a:r>
              <a:rPr lang="el-GR" sz="1200" i="1" dirty="0">
                <a:solidFill>
                  <a:srgbClr val="800080"/>
                </a:solidFill>
              </a:rPr>
              <a:t> κατακυριεύσατε </a:t>
            </a:r>
            <a:r>
              <a:rPr lang="el-GR" sz="1200" i="1" dirty="0" err="1">
                <a:solidFill>
                  <a:srgbClr val="800080"/>
                </a:solidFill>
              </a:rPr>
              <a:t>αὐτῆς</a:t>
            </a:r>
            <a:r>
              <a:rPr lang="el-GR" sz="1200" i="1" dirty="0">
                <a:solidFill>
                  <a:srgbClr val="800080"/>
                </a:solidFill>
              </a:rPr>
              <a:t> …» </a:t>
            </a:r>
          </a:p>
        </p:txBody>
      </p:sp>
      <p:sp>
        <p:nvSpPr>
          <p:cNvPr id="17413" name="Rectangle 2"/>
          <p:cNvSpPr>
            <a:spLocks noGrp="1" noChangeArrowheads="1"/>
          </p:cNvSpPr>
          <p:nvPr>
            <p:ph type="title"/>
          </p:nvPr>
        </p:nvSpPr>
        <p:spPr/>
        <p:txBody>
          <a:bodyPr/>
          <a:lstStyle/>
          <a:p>
            <a:pPr eaLnBrk="1" hangingPunct="1"/>
            <a:r>
              <a:rPr lang="el-GR" altLang="el-GR" sz="3500" dirty="0"/>
              <a:t>Εμείς οι άνθρωποι</a:t>
            </a:r>
            <a:br>
              <a:rPr lang="el-GR" altLang="el-GR" sz="3500" dirty="0"/>
            </a:br>
            <a:r>
              <a:rPr lang="el-GR" altLang="el-GR" sz="2000" dirty="0">
                <a:solidFill>
                  <a:srgbClr val="FF0000"/>
                </a:solidFill>
              </a:rPr>
              <a:t>(7,</a:t>
            </a:r>
            <a:r>
              <a:rPr lang="en-US" altLang="el-GR" sz="2000" dirty="0">
                <a:solidFill>
                  <a:srgbClr val="FF0000"/>
                </a:solidFill>
              </a:rPr>
              <a:t>74</a:t>
            </a:r>
            <a:r>
              <a:rPr lang="el-GR" altLang="el-GR" sz="2000" dirty="0">
                <a:solidFill>
                  <a:srgbClr val="FF0000"/>
                </a:solidFill>
              </a:rPr>
              <a:t> δις το 2019)</a:t>
            </a:r>
            <a:endParaRPr lang="el-GR" altLang="el-GR" sz="3500" dirty="0">
              <a:solidFill>
                <a:srgbClr val="FF0000"/>
              </a:solidFill>
            </a:endParaRPr>
          </a:p>
        </p:txBody>
      </p:sp>
      <p:pic>
        <p:nvPicPr>
          <p:cNvPr id="17414" name="Picture 2"/>
          <p:cNvPicPr>
            <a:picLocks noChangeAspect="1" noChangeArrowheads="1"/>
          </p:cNvPicPr>
          <p:nvPr/>
        </p:nvPicPr>
        <p:blipFill>
          <a:blip r:embed="rId5" cstate="print"/>
          <a:srcRect/>
          <a:stretch>
            <a:fillRect/>
          </a:stretch>
        </p:blipFill>
        <p:spPr bwMode="auto">
          <a:xfrm>
            <a:off x="914400" y="5846763"/>
            <a:ext cx="7239000" cy="858837"/>
          </a:xfrm>
          <a:prstGeom prst="rect">
            <a:avLst/>
          </a:prstGeom>
          <a:noFill/>
          <a:ln w="9525">
            <a:noFill/>
            <a:miter lim="800000"/>
            <a:headEnd/>
            <a:tailEnd/>
          </a:ln>
        </p:spPr>
      </p:pic>
      <p:cxnSp>
        <p:nvCxnSpPr>
          <p:cNvPr id="8" name="Ευθεία γραμμή σύνδεσης 3"/>
          <p:cNvCxnSpPr>
            <a:cxnSpLocks noChangeShapeType="1"/>
          </p:cNvCxnSpPr>
          <p:nvPr/>
        </p:nvCxnSpPr>
        <p:spPr bwMode="auto">
          <a:xfrm>
            <a:off x="2438400" y="1905000"/>
            <a:ext cx="0" cy="3657600"/>
          </a:xfrm>
          <a:prstGeom prst="line">
            <a:avLst/>
          </a:prstGeom>
          <a:noFill/>
          <a:ln w="19050" algn="ctr">
            <a:solidFill>
              <a:srgbClr val="FF0000"/>
            </a:solidFill>
            <a:round/>
            <a:headEnd/>
            <a:tailEnd/>
          </a:ln>
        </p:spPr>
      </p:cxnSp>
      <p:sp>
        <p:nvSpPr>
          <p:cNvPr id="17416" name="Θέση αριθμού διαφάνειας 1"/>
          <p:cNvSpPr>
            <a:spLocks noGrp="1"/>
          </p:cNvSpPr>
          <p:nvPr>
            <p:ph type="sldNum" sz="quarter" idx="12"/>
          </p:nvPr>
        </p:nvSpPr>
        <p:spPr>
          <a:noFill/>
          <a:ln>
            <a:miter lim="800000"/>
            <a:headEnd/>
            <a:tailEnd/>
          </a:ln>
        </p:spPr>
        <p:txBody>
          <a:bodyPr/>
          <a:lstStyle/>
          <a:p>
            <a:fld id="{82751B41-2BC5-4B3D-A3A8-26B112320D6C}" type="slidenum">
              <a:rPr lang="el-GR" altLang="el-GR" smtClean="0"/>
              <a:pPr/>
              <a:t>4</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2000" fill="hold"/>
                                        <p:tgtEl>
                                          <p:spTgt spid="17411"/>
                                        </p:tgtEl>
                                        <p:attrNameLst>
                                          <p:attrName>ppt_x</p:attrName>
                                        </p:attrNameLst>
                                      </p:cBhvr>
                                      <p:tavLst>
                                        <p:tav tm="0">
                                          <p:val>
                                            <p:strVal val="#ppt_x"/>
                                          </p:val>
                                        </p:tav>
                                        <p:tav tm="100000">
                                          <p:val>
                                            <p:strVal val="#ppt_x"/>
                                          </p:val>
                                        </p:tav>
                                      </p:tavLst>
                                    </p:anim>
                                    <p:anim calcmode="lin" valueType="num">
                                      <p:cBhvr additive="base">
                                        <p:cTn id="14" dur="20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 fill="hold"/>
                                        <p:tgtEl>
                                          <p:spTgt spid="17410"/>
                                        </p:tgtEl>
                                        <p:attrNameLst>
                                          <p:attrName>ppt_x</p:attrName>
                                        </p:attrNameLst>
                                      </p:cBhvr>
                                      <p:tavLst>
                                        <p:tav tm="0">
                                          <p:val>
                                            <p:strVal val="#ppt_x"/>
                                          </p:val>
                                        </p:tav>
                                        <p:tav tm="100000">
                                          <p:val>
                                            <p:strVal val="#ppt_x"/>
                                          </p:val>
                                        </p:tav>
                                      </p:tavLst>
                                    </p:anim>
                                    <p:anim calcmode="lin" valueType="num">
                                      <p:cBhvr additive="base">
                                        <p:cTn id="20"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23938" y="333375"/>
            <a:ext cx="7129462" cy="1108075"/>
          </a:xfrm>
        </p:spPr>
        <p:txBody>
          <a:bodyPr/>
          <a:lstStyle/>
          <a:p>
            <a:pPr eaLnBrk="1" hangingPunct="1"/>
            <a:r>
              <a:rPr lang="el-GR" altLang="el-GR" sz="3500" dirty="0"/>
              <a:t>Εμείς οι άνθρωποι</a:t>
            </a:r>
            <a:br>
              <a:rPr lang="el-GR" altLang="el-GR" sz="3500" dirty="0"/>
            </a:br>
            <a:r>
              <a:rPr lang="el-GR" altLang="el-GR" sz="2000" dirty="0">
                <a:solidFill>
                  <a:srgbClr val="FF0000"/>
                </a:solidFill>
              </a:rPr>
              <a:t>(7,7</a:t>
            </a:r>
            <a:r>
              <a:rPr lang="en-US" altLang="el-GR" sz="2000" dirty="0">
                <a:solidFill>
                  <a:srgbClr val="FF0000"/>
                </a:solidFill>
              </a:rPr>
              <a:t>4</a:t>
            </a:r>
            <a:r>
              <a:rPr lang="el-GR" altLang="el-GR" sz="2000" dirty="0">
                <a:solidFill>
                  <a:srgbClr val="FF0000"/>
                </a:solidFill>
              </a:rPr>
              <a:t> δις το 201</a:t>
            </a:r>
            <a:r>
              <a:rPr lang="en-US" altLang="el-GR" sz="2000" dirty="0">
                <a:solidFill>
                  <a:srgbClr val="FF0000"/>
                </a:solidFill>
              </a:rPr>
              <a:t>9)</a:t>
            </a:r>
            <a:endParaRPr lang="el-GR" altLang="el-GR" sz="3500" dirty="0">
              <a:solidFill>
                <a:srgbClr val="FF0000"/>
              </a:solidFill>
            </a:endParaRPr>
          </a:p>
        </p:txBody>
      </p:sp>
      <p:graphicFrame>
        <p:nvGraphicFramePr>
          <p:cNvPr id="1026" name="Object 3"/>
          <p:cNvGraphicFramePr>
            <a:graphicFrameLocks noGrp="1" noChangeAspect="1"/>
          </p:cNvGraphicFramePr>
          <p:nvPr>
            <p:ph idx="1"/>
          </p:nvPr>
        </p:nvGraphicFramePr>
        <p:xfrm>
          <a:off x="467544" y="1484784"/>
          <a:ext cx="7921625" cy="4267200"/>
        </p:xfrm>
        <a:graphic>
          <a:graphicData uri="http://schemas.openxmlformats.org/presentationml/2006/ole">
            <mc:AlternateContent xmlns:mc="http://schemas.openxmlformats.org/markup-compatibility/2006">
              <mc:Choice xmlns:v="urn:schemas-microsoft-com:vml" Requires="v">
                <p:oleObj spid="_x0000_s1036" name="Εικόνα bitmap" r:id="rId4" imgW="7621064" imgH="4923810" progId="PBrush">
                  <p:embed/>
                </p:oleObj>
              </mc:Choice>
              <mc:Fallback>
                <p:oleObj name="Εικόνα bitmap" r:id="rId4" imgW="7621064" imgH="4923810" progId="PBrush">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84784"/>
                        <a:ext cx="79216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2"/>
          <p:cNvPicPr>
            <a:picLocks noChangeAspect="1" noChangeArrowheads="1"/>
          </p:cNvPicPr>
          <p:nvPr/>
        </p:nvPicPr>
        <p:blipFill>
          <a:blip r:embed="rId6" cstate="print"/>
          <a:srcRect/>
          <a:stretch>
            <a:fillRect/>
          </a:stretch>
        </p:blipFill>
        <p:spPr bwMode="auto">
          <a:xfrm>
            <a:off x="762000" y="5791200"/>
            <a:ext cx="7620000" cy="1011238"/>
          </a:xfrm>
          <a:prstGeom prst="rect">
            <a:avLst/>
          </a:prstGeom>
          <a:noFill/>
          <a:ln w="9525">
            <a:noFill/>
            <a:miter lim="800000"/>
            <a:headEnd/>
            <a:tailEnd/>
          </a:ln>
        </p:spPr>
      </p:pic>
      <p:sp>
        <p:nvSpPr>
          <p:cNvPr id="1029" name="Θέση αριθμού διαφάνειας 1"/>
          <p:cNvSpPr>
            <a:spLocks noGrp="1"/>
          </p:cNvSpPr>
          <p:nvPr>
            <p:ph type="sldNum" sz="quarter" idx="12"/>
          </p:nvPr>
        </p:nvSpPr>
        <p:spPr>
          <a:noFill/>
          <a:ln>
            <a:miter lim="800000"/>
            <a:headEnd/>
            <a:tailEnd/>
          </a:ln>
        </p:spPr>
        <p:txBody>
          <a:bodyPr/>
          <a:lstStyle/>
          <a:p>
            <a:fld id="{6FDD8880-B794-41E4-B12B-7D9AC073125B}" type="slidenum">
              <a:rPr lang="el-GR" altLang="el-GR" smtClean="0"/>
              <a:pPr/>
              <a:t>5</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57200" y="274638"/>
            <a:ext cx="8229600" cy="944562"/>
          </a:xfrm>
        </p:spPr>
        <p:txBody>
          <a:bodyPr/>
          <a:lstStyle/>
          <a:p>
            <a:r>
              <a:rPr lang="el-GR" altLang="el-GR" dirty="0"/>
              <a:t>Οι προκλήσεις του 21</a:t>
            </a:r>
            <a:r>
              <a:rPr lang="el-GR" altLang="el-GR" baseline="30000" dirty="0"/>
              <a:t>ου</a:t>
            </a:r>
            <a:r>
              <a:rPr lang="el-GR" altLang="el-GR" dirty="0"/>
              <a:t> αιώνα</a:t>
            </a:r>
          </a:p>
        </p:txBody>
      </p:sp>
      <p:sp>
        <p:nvSpPr>
          <p:cNvPr id="3" name="2 - Θέση περιεχομένου"/>
          <p:cNvSpPr>
            <a:spLocks noGrp="1"/>
          </p:cNvSpPr>
          <p:nvPr>
            <p:ph sz="half" idx="1"/>
          </p:nvPr>
        </p:nvSpPr>
        <p:spPr>
          <a:xfrm>
            <a:off x="533400" y="1295400"/>
            <a:ext cx="4038600" cy="4572000"/>
          </a:xfrm>
        </p:spPr>
        <p:txBody>
          <a:bodyPr>
            <a:normAutofit fontScale="55000" lnSpcReduction="20000"/>
          </a:bodyPr>
          <a:lstStyle/>
          <a:p>
            <a:pPr>
              <a:defRPr/>
            </a:pPr>
            <a:r>
              <a:rPr lang="el-GR" sz="2900" dirty="0">
                <a:solidFill>
                  <a:srgbClr val="0070C0"/>
                </a:solidFill>
              </a:rPr>
              <a:t>Η πληθυσμιακή έκρηξη</a:t>
            </a:r>
          </a:p>
          <a:p>
            <a:pPr lvl="1">
              <a:defRPr/>
            </a:pPr>
            <a:r>
              <a:rPr lang="el-GR" dirty="0"/>
              <a:t>Η βιώσιμη ανάπτυξη</a:t>
            </a:r>
          </a:p>
          <a:p>
            <a:pPr lvl="1">
              <a:defRPr/>
            </a:pPr>
            <a:r>
              <a:rPr lang="el-GR" dirty="0"/>
              <a:t>Διατροφή</a:t>
            </a:r>
          </a:p>
          <a:p>
            <a:pPr lvl="1">
              <a:defRPr/>
            </a:pPr>
            <a:r>
              <a:rPr lang="el-GR" dirty="0"/>
              <a:t>Μεταναστευτικά – προσφυγικά ρεύματα</a:t>
            </a:r>
          </a:p>
          <a:p>
            <a:pPr>
              <a:defRPr/>
            </a:pPr>
            <a:r>
              <a:rPr lang="el-GR" sz="2900" dirty="0">
                <a:solidFill>
                  <a:srgbClr val="0070C0"/>
                </a:solidFill>
              </a:rPr>
              <a:t>Οι τεχνολογικές εξελίξεις</a:t>
            </a:r>
          </a:p>
          <a:p>
            <a:pPr lvl="1">
              <a:defRPr/>
            </a:pPr>
            <a:r>
              <a:rPr lang="el-GR" dirty="0"/>
              <a:t>Πληροφορική</a:t>
            </a:r>
          </a:p>
          <a:p>
            <a:pPr lvl="1">
              <a:defRPr/>
            </a:pPr>
            <a:r>
              <a:rPr lang="el-GR" dirty="0"/>
              <a:t>Βιοτεχνολογία</a:t>
            </a:r>
          </a:p>
          <a:p>
            <a:pPr lvl="1">
              <a:defRPr/>
            </a:pPr>
            <a:r>
              <a:rPr lang="el-GR" dirty="0"/>
              <a:t>Επικοινωνίες</a:t>
            </a:r>
          </a:p>
          <a:p>
            <a:pPr lvl="1">
              <a:defRPr/>
            </a:pPr>
            <a:r>
              <a:rPr lang="el-GR" dirty="0" err="1"/>
              <a:t>Τηλε</a:t>
            </a:r>
            <a:r>
              <a:rPr lang="el-GR" dirty="0"/>
              <a:t>-ρομποτική</a:t>
            </a:r>
          </a:p>
          <a:p>
            <a:pPr>
              <a:defRPr/>
            </a:pPr>
            <a:r>
              <a:rPr lang="el-GR" sz="2900" dirty="0">
                <a:solidFill>
                  <a:srgbClr val="0070C0"/>
                </a:solidFill>
              </a:rPr>
              <a:t>Η περιβαλλοντική απειλή</a:t>
            </a:r>
          </a:p>
          <a:p>
            <a:pPr lvl="1">
              <a:defRPr/>
            </a:pPr>
            <a:r>
              <a:rPr lang="el-GR" dirty="0"/>
              <a:t>Ωκεανοί –  Διαχείριση υδάτων</a:t>
            </a:r>
          </a:p>
          <a:p>
            <a:pPr lvl="1">
              <a:defRPr/>
            </a:pPr>
            <a:r>
              <a:rPr lang="el-GR" dirty="0"/>
              <a:t>Εξάντληση Φυσικών πόρων</a:t>
            </a:r>
          </a:p>
          <a:p>
            <a:pPr lvl="1">
              <a:defRPr/>
            </a:pPr>
            <a:r>
              <a:rPr lang="el-GR" dirty="0"/>
              <a:t>Βιοποικιλότητα</a:t>
            </a:r>
          </a:p>
          <a:p>
            <a:pPr lvl="1">
              <a:defRPr/>
            </a:pPr>
            <a:r>
              <a:rPr lang="el-GR" dirty="0"/>
              <a:t>Διαχείριση αποβλήτων</a:t>
            </a:r>
          </a:p>
          <a:p>
            <a:pPr>
              <a:defRPr/>
            </a:pPr>
            <a:r>
              <a:rPr lang="el-GR" sz="2900" dirty="0"/>
              <a:t>Οι ενερ</a:t>
            </a:r>
            <a:r>
              <a:rPr lang="el-GR" sz="2900" dirty="0">
                <a:solidFill>
                  <a:srgbClr val="CC00CC"/>
                </a:solidFill>
              </a:rPr>
              <a:t>γειακές</a:t>
            </a:r>
            <a:r>
              <a:rPr lang="el-GR" sz="2900" dirty="0">
                <a:solidFill>
                  <a:srgbClr val="0070C0"/>
                </a:solidFill>
              </a:rPr>
              <a:t> </a:t>
            </a:r>
            <a:r>
              <a:rPr lang="el-GR" sz="2900" dirty="0">
                <a:solidFill>
                  <a:srgbClr val="CC00CC"/>
                </a:solidFill>
              </a:rPr>
              <a:t>ανά</a:t>
            </a:r>
            <a:r>
              <a:rPr lang="el-GR" sz="2900" dirty="0">
                <a:solidFill>
                  <a:srgbClr val="00B050"/>
                </a:solidFill>
              </a:rPr>
              <a:t>γκες</a:t>
            </a:r>
          </a:p>
          <a:p>
            <a:pPr lvl="1">
              <a:defRPr/>
            </a:pPr>
            <a:r>
              <a:rPr lang="el-GR" dirty="0"/>
              <a:t>Ορυκτά καύσιμα, </a:t>
            </a:r>
            <a:r>
              <a:rPr lang="el-GR" sz="2900" dirty="0">
                <a:ea typeface="+mn-ea"/>
              </a:rPr>
              <a:t>ΑΠΕ</a:t>
            </a:r>
            <a:r>
              <a:rPr lang="el-GR" dirty="0"/>
              <a:t>, Σύντηξη,…</a:t>
            </a:r>
          </a:p>
          <a:p>
            <a:pPr lvl="1">
              <a:defRPr/>
            </a:pPr>
            <a:r>
              <a:rPr lang="el-GR" dirty="0"/>
              <a:t>Καθαρή</a:t>
            </a:r>
            <a:r>
              <a:rPr lang="en-US" dirty="0"/>
              <a:t> </a:t>
            </a:r>
            <a:r>
              <a:rPr lang="el-GR" dirty="0"/>
              <a:t>και προσβάσιμη ενέργεια </a:t>
            </a:r>
            <a:r>
              <a:rPr lang="en-US" dirty="0"/>
              <a:t>SDG7</a:t>
            </a:r>
          </a:p>
          <a:p>
            <a:pPr lvl="1">
              <a:defRPr/>
            </a:pPr>
            <a:r>
              <a:rPr lang="el-GR" dirty="0"/>
              <a:t>Εξοικονόμηση ενέργειας</a:t>
            </a:r>
          </a:p>
          <a:p>
            <a:pPr>
              <a:defRPr/>
            </a:pPr>
            <a:r>
              <a:rPr lang="el-GR" sz="2900" dirty="0">
                <a:solidFill>
                  <a:srgbClr val="CC00CC"/>
                </a:solidFill>
              </a:rPr>
              <a:t>Η κλιματική αλλαγή</a:t>
            </a:r>
          </a:p>
          <a:p>
            <a:pPr lvl="1">
              <a:defRPr/>
            </a:pPr>
            <a:r>
              <a:rPr lang="el-GR" dirty="0"/>
              <a:t>Μείωση εκπομπών</a:t>
            </a:r>
          </a:p>
          <a:p>
            <a:pPr lvl="1">
              <a:defRPr/>
            </a:pPr>
            <a:r>
              <a:rPr lang="el-GR" dirty="0"/>
              <a:t>Προσαρμογή στις καταστροφές</a:t>
            </a:r>
          </a:p>
        </p:txBody>
      </p:sp>
      <p:pic>
        <p:nvPicPr>
          <p:cNvPr id="19460" name="Picture 2" descr="C:\Users\Δημήτριος\Desktop\our-focus-on-global-challenges.jpg"/>
          <p:cNvPicPr>
            <a:picLocks noGrp="1" noChangeAspect="1" noChangeArrowheads="1"/>
          </p:cNvPicPr>
          <p:nvPr>
            <p:ph sz="half" idx="2"/>
          </p:nvPr>
        </p:nvPicPr>
        <p:blipFill>
          <a:blip r:embed="rId3" cstate="print"/>
          <a:srcRect/>
          <a:stretch>
            <a:fillRect/>
          </a:stretch>
        </p:blipFill>
        <p:spPr>
          <a:xfrm>
            <a:off x="5000625" y="1295400"/>
            <a:ext cx="3333750" cy="4525963"/>
          </a:xfrm>
          <a:noFill/>
        </p:spPr>
      </p:pic>
      <p:pic>
        <p:nvPicPr>
          <p:cNvPr id="19461" name="Picture 2"/>
          <p:cNvPicPr>
            <a:picLocks noChangeAspect="1" noChangeArrowheads="1"/>
          </p:cNvPicPr>
          <p:nvPr/>
        </p:nvPicPr>
        <p:blipFill>
          <a:blip r:embed="rId4" cstate="print"/>
          <a:srcRect/>
          <a:stretch>
            <a:fillRect/>
          </a:stretch>
        </p:blipFill>
        <p:spPr bwMode="auto">
          <a:xfrm>
            <a:off x="914400" y="5791200"/>
            <a:ext cx="7467600" cy="1011238"/>
          </a:xfrm>
          <a:prstGeom prst="rect">
            <a:avLst/>
          </a:prstGeom>
          <a:noFill/>
          <a:ln w="9525">
            <a:noFill/>
            <a:miter lim="800000"/>
            <a:headEnd/>
            <a:tailEnd/>
          </a:ln>
        </p:spPr>
      </p:pic>
      <p:sp>
        <p:nvSpPr>
          <p:cNvPr id="19462" name="Θέση αριθμού διαφάνειας 1"/>
          <p:cNvSpPr>
            <a:spLocks noGrp="1"/>
          </p:cNvSpPr>
          <p:nvPr>
            <p:ph type="sldNum" sz="quarter" idx="12"/>
          </p:nvPr>
        </p:nvSpPr>
        <p:spPr>
          <a:noFill/>
          <a:ln>
            <a:miter lim="800000"/>
            <a:headEnd/>
            <a:tailEnd/>
          </a:ln>
        </p:spPr>
        <p:txBody>
          <a:bodyPr/>
          <a:lstStyle/>
          <a:p>
            <a:fld id="{EC322C23-88FD-4091-9A66-ED4089A6D567}" type="slidenum">
              <a:rPr lang="el-GR" altLang="el-GR" smtClean="0"/>
              <a:pPr/>
              <a:t>6</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1000" fill="hold"/>
                                        <p:tgtEl>
                                          <p:spTgt spid="19460"/>
                                        </p:tgtEl>
                                        <p:attrNameLst>
                                          <p:attrName>ppt_x</p:attrName>
                                        </p:attrNameLst>
                                      </p:cBhvr>
                                      <p:tavLst>
                                        <p:tav tm="0">
                                          <p:val>
                                            <p:strVal val="#ppt_x"/>
                                          </p:val>
                                        </p:tav>
                                        <p:tav tm="100000">
                                          <p:val>
                                            <p:strVal val="#ppt_x"/>
                                          </p:val>
                                        </p:tav>
                                      </p:tavLst>
                                    </p:anim>
                                    <p:anim calcmode="lin" valueType="num">
                                      <p:cBhvr additive="base">
                                        <p:cTn id="26" dur="10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2000" fill="hold"/>
                                        <p:tgtEl>
                                          <p:spTgt spid="3">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2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5" end="1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16" end="16"/>
                                            </p:txEl>
                                          </p:spTgt>
                                        </p:tgtEl>
                                        <p:attrNameLst>
                                          <p:attrName>style.visibility</p:attrName>
                                        </p:attrNameLst>
                                      </p:cBhvr>
                                      <p:to>
                                        <p:strVal val="visible"/>
                                      </p:to>
                                    </p:set>
                                    <p:anim calcmode="lin" valueType="num">
                                      <p:cBhvr additive="base">
                                        <p:cTn id="83" dur="2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4" dur="2000" fill="hold"/>
                                        <p:tgtEl>
                                          <p:spTgt spid="3">
                                            <p:txEl>
                                              <p:pRg st="16" end="1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 calcmode="lin" valueType="num">
                                      <p:cBhvr additive="base">
                                        <p:cTn id="87" dur="20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8" dur="20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18" end="18"/>
                                            </p:txEl>
                                          </p:spTgt>
                                        </p:tgtEl>
                                        <p:attrNameLst>
                                          <p:attrName>style.visibility</p:attrName>
                                        </p:attrNameLst>
                                      </p:cBhvr>
                                      <p:to>
                                        <p:strVal val="visible"/>
                                      </p:to>
                                    </p:set>
                                    <p:anim calcmode="lin" valueType="num">
                                      <p:cBhvr additive="base">
                                        <p:cTn id="93" dur="2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94" dur="2000" fill="hold"/>
                                        <p:tgtEl>
                                          <p:spTgt spid="3">
                                            <p:txEl>
                                              <p:pRg st="18" end="18"/>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
                                            <p:txEl>
                                              <p:pRg st="19" end="19"/>
                                            </p:txEl>
                                          </p:spTgt>
                                        </p:tgtEl>
                                        <p:attrNameLst>
                                          <p:attrName>style.visibility</p:attrName>
                                        </p:attrNameLst>
                                      </p:cBhvr>
                                      <p:to>
                                        <p:strVal val="visible"/>
                                      </p:to>
                                    </p:set>
                                    <p:anim calcmode="lin" valueType="num">
                                      <p:cBhvr additive="base">
                                        <p:cTn id="97" dur="20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3">
                                            <p:txEl>
                                              <p:pRg st="19" end="19"/>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
                                            <p:txEl>
                                              <p:pRg st="20" end="20"/>
                                            </p:txEl>
                                          </p:spTgt>
                                        </p:tgtEl>
                                        <p:attrNameLst>
                                          <p:attrName>style.visibility</p:attrName>
                                        </p:attrNameLst>
                                      </p:cBhvr>
                                      <p:to>
                                        <p:strVal val="visible"/>
                                      </p:to>
                                    </p:set>
                                    <p:anim calcmode="lin" valueType="num">
                                      <p:cBhvr additive="base">
                                        <p:cTn id="101" dur="20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2" dur="20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normAutofit/>
          </a:bodyPr>
          <a:lstStyle/>
          <a:p>
            <a:r>
              <a:rPr lang="el-GR" altLang="el-GR" dirty="0">
                <a:solidFill>
                  <a:srgbClr val="000000"/>
                </a:solidFill>
                <a:latin typeface="Calibri" pitchFamily="34" charset="0"/>
              </a:rPr>
              <a:t>Κλιματική Αλλαγή</a:t>
            </a:r>
            <a:endParaRPr lang="el-GR" altLang="el-GR" dirty="0"/>
          </a:p>
        </p:txBody>
      </p:sp>
      <p:pic>
        <p:nvPicPr>
          <p:cNvPr id="16388" name="Picture 3" descr="C:\Users\Δημήτριος\Desktop\clim..jpg"/>
          <p:cNvPicPr>
            <a:picLocks noChangeAspect="1" noChangeArrowheads="1"/>
          </p:cNvPicPr>
          <p:nvPr/>
        </p:nvPicPr>
        <p:blipFill>
          <a:blip r:embed="rId3" cstate="print"/>
          <a:srcRect/>
          <a:stretch>
            <a:fillRect/>
          </a:stretch>
        </p:blipFill>
        <p:spPr bwMode="auto">
          <a:xfrm>
            <a:off x="4953000" y="2386880"/>
            <a:ext cx="3455988" cy="2554288"/>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914400" y="5867400"/>
            <a:ext cx="7315200" cy="935038"/>
          </a:xfrm>
          <a:prstGeom prst="rect">
            <a:avLst/>
          </a:prstGeom>
          <a:noFill/>
          <a:ln w="9525">
            <a:noFill/>
            <a:miter lim="800000"/>
            <a:headEnd/>
            <a:tailEnd/>
          </a:ln>
        </p:spPr>
      </p:pic>
      <p:sp>
        <p:nvSpPr>
          <p:cNvPr id="8" name="Θέση περιεχομένου 3"/>
          <p:cNvSpPr>
            <a:spLocks noGrp="1"/>
          </p:cNvSpPr>
          <p:nvPr>
            <p:ph sz="half" idx="1"/>
          </p:nvPr>
        </p:nvSpPr>
        <p:spPr>
          <a:xfrm>
            <a:off x="673224" y="2420888"/>
            <a:ext cx="4042792" cy="2520280"/>
          </a:xfrm>
          <a:solidFill>
            <a:schemeClr val="accent5">
              <a:lumMod val="40000"/>
              <a:lumOff val="60000"/>
            </a:schemeClr>
          </a:solidFill>
        </p:spPr>
        <p:txBody>
          <a:bodyPr>
            <a:normAutofit lnSpcReduction="10000"/>
          </a:bodyPr>
          <a:lstStyle/>
          <a:p>
            <a:pPr eaLnBrk="1" hangingPunct="1">
              <a:lnSpc>
                <a:spcPct val="80000"/>
              </a:lnSpc>
              <a:defRPr/>
            </a:pPr>
            <a:endParaRPr lang="el-GR" altLang="el-GR" sz="2400" dirty="0">
              <a:solidFill>
                <a:srgbClr val="000000"/>
              </a:solidFill>
              <a:latin typeface="Calibri" pitchFamily="34" charset="0"/>
            </a:endParaRPr>
          </a:p>
          <a:p>
            <a:pPr lvl="1">
              <a:lnSpc>
                <a:spcPct val="80000"/>
              </a:lnSpc>
              <a:defRPr/>
            </a:pPr>
            <a:r>
              <a:rPr lang="el-GR" altLang="el-GR" sz="3200" dirty="0">
                <a:solidFill>
                  <a:srgbClr val="000000"/>
                </a:solidFill>
                <a:latin typeface="Calibri" pitchFamily="34" charset="0"/>
              </a:rPr>
              <a:t>Ορισμοί – Μηχανισμοί</a:t>
            </a:r>
          </a:p>
          <a:p>
            <a:pPr lvl="1">
              <a:lnSpc>
                <a:spcPct val="80000"/>
              </a:lnSpc>
              <a:defRPr/>
            </a:pPr>
            <a:r>
              <a:rPr lang="el-GR" altLang="el-GR" sz="3200" dirty="0">
                <a:solidFill>
                  <a:srgbClr val="000000"/>
                </a:solidFill>
                <a:latin typeface="Calibri" pitchFamily="34" charset="0"/>
              </a:rPr>
              <a:t>Αέρια Θερμοκηπίου </a:t>
            </a:r>
          </a:p>
          <a:p>
            <a:pPr lvl="1">
              <a:lnSpc>
                <a:spcPct val="80000"/>
              </a:lnSpc>
              <a:defRPr/>
            </a:pPr>
            <a:r>
              <a:rPr lang="el-GR" altLang="el-GR" sz="3200" dirty="0">
                <a:solidFill>
                  <a:srgbClr val="000000"/>
                </a:solidFill>
                <a:latin typeface="Calibri" pitchFamily="34" charset="0"/>
              </a:rPr>
              <a:t>Απειλές</a:t>
            </a:r>
            <a:endParaRPr lang="en-US" altLang="el-GR" sz="3200" dirty="0">
              <a:solidFill>
                <a:srgbClr val="000000"/>
              </a:solidFill>
              <a:latin typeface="Calibri" pitchFamily="34" charset="0"/>
            </a:endParaRPr>
          </a:p>
        </p:txBody>
      </p:sp>
      <p:sp>
        <p:nvSpPr>
          <p:cNvPr id="16391" name="Θέση αριθμού διαφάνειας 1"/>
          <p:cNvSpPr>
            <a:spLocks noGrp="1"/>
          </p:cNvSpPr>
          <p:nvPr>
            <p:ph type="sldNum" sz="quarter" idx="12"/>
          </p:nvPr>
        </p:nvSpPr>
        <p:spPr>
          <a:noFill/>
          <a:ln>
            <a:miter lim="800000"/>
            <a:headEnd/>
            <a:tailEnd/>
          </a:ln>
        </p:spPr>
        <p:txBody>
          <a:bodyPr/>
          <a:lstStyle/>
          <a:p>
            <a:fld id="{3F2BE420-FB8B-42B5-B0F3-D737642A08EC}" type="slidenum">
              <a:rPr lang="el-GR" altLang="el-GR" smtClean="0"/>
              <a:pPr/>
              <a:t>7</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altLang="el-GR" dirty="0"/>
              <a:t>Κλιματική Αλλαγή</a:t>
            </a:r>
          </a:p>
        </p:txBody>
      </p:sp>
      <p:sp>
        <p:nvSpPr>
          <p:cNvPr id="3" name="2 - Θέση περιεχομένου"/>
          <p:cNvSpPr>
            <a:spLocks noGrp="1"/>
          </p:cNvSpPr>
          <p:nvPr>
            <p:ph sz="half" idx="1"/>
          </p:nvPr>
        </p:nvSpPr>
        <p:spPr>
          <a:xfrm>
            <a:off x="609600" y="1600200"/>
            <a:ext cx="4114800" cy="4267200"/>
          </a:xfrm>
        </p:spPr>
        <p:txBody>
          <a:bodyPr>
            <a:normAutofit fontScale="92500"/>
          </a:bodyPr>
          <a:lstStyle/>
          <a:p>
            <a:pPr algn="just">
              <a:defRPr/>
            </a:pPr>
            <a:r>
              <a:rPr lang="el-GR" sz="2400" dirty="0"/>
              <a:t>Ως </a:t>
            </a:r>
            <a:r>
              <a:rPr lang="el-GR" sz="2400" dirty="0">
                <a:solidFill>
                  <a:srgbClr val="800080"/>
                </a:solidFill>
              </a:rPr>
              <a:t>«κλιματική αλλαγή»</a:t>
            </a:r>
            <a:r>
              <a:rPr lang="el-GR" sz="2400" dirty="0"/>
              <a:t> ορίζεται η αλλαγή του κλίματος που αποδίδεται άμεσα ή έμμεσα στην </a:t>
            </a:r>
            <a:r>
              <a:rPr lang="el-GR" sz="2400" dirty="0">
                <a:solidFill>
                  <a:srgbClr val="800080"/>
                </a:solidFill>
              </a:rPr>
              <a:t>ανθρώπινη δραστηριότητα</a:t>
            </a:r>
            <a:r>
              <a:rPr lang="el-GR" sz="2400" dirty="0"/>
              <a:t>, η οποία μεταβάλλει τη σύνθεση της παγκόσμιας ατμόσφαιρας και </a:t>
            </a:r>
            <a:r>
              <a:rPr lang="el-GR" sz="2400" i="1" u="sng" dirty="0">
                <a:solidFill>
                  <a:srgbClr val="0070C0"/>
                </a:solidFill>
              </a:rPr>
              <a:t>η οποία είναι επιπλέον της φυσικής μεταβλητότητας του κλίματος</a:t>
            </a:r>
            <a:r>
              <a:rPr lang="el-GR" sz="2400" dirty="0"/>
              <a:t> που παρατηρείται σε συγκρίσιμες χρονικές περιόδους.</a:t>
            </a:r>
            <a:endParaRPr lang="el-GR" sz="3200" dirty="0"/>
          </a:p>
        </p:txBody>
      </p:sp>
      <p:pic>
        <p:nvPicPr>
          <p:cNvPr id="20484" name="Picture 2" descr="C:\Users\Δημήτριος\Desktop\greenhouse-effect.jpg"/>
          <p:cNvPicPr>
            <a:picLocks noGrp="1" noChangeAspect="1" noChangeArrowheads="1"/>
          </p:cNvPicPr>
          <p:nvPr>
            <p:ph sz="half" idx="2"/>
          </p:nvPr>
        </p:nvPicPr>
        <p:blipFill>
          <a:blip r:embed="rId3" cstate="print"/>
          <a:srcRect/>
          <a:stretch>
            <a:fillRect/>
          </a:stretch>
        </p:blipFill>
        <p:spPr>
          <a:xfrm>
            <a:off x="4800600" y="1905000"/>
            <a:ext cx="4038600" cy="3505200"/>
          </a:xfrm>
        </p:spPr>
      </p:pic>
      <p:pic>
        <p:nvPicPr>
          <p:cNvPr id="20485" name="Picture 2"/>
          <p:cNvPicPr>
            <a:picLocks noChangeAspect="1" noChangeArrowheads="1"/>
          </p:cNvPicPr>
          <p:nvPr/>
        </p:nvPicPr>
        <p:blipFill>
          <a:blip r:embed="rId4" cstate="print"/>
          <a:srcRect/>
          <a:stretch>
            <a:fillRect/>
          </a:stretch>
        </p:blipFill>
        <p:spPr bwMode="auto">
          <a:xfrm>
            <a:off x="914400" y="5694363"/>
            <a:ext cx="7315200" cy="1011237"/>
          </a:xfrm>
          <a:prstGeom prst="rect">
            <a:avLst/>
          </a:prstGeom>
          <a:noFill/>
          <a:ln w="9525">
            <a:noFill/>
            <a:miter lim="800000"/>
            <a:headEnd/>
            <a:tailEnd/>
          </a:ln>
        </p:spPr>
      </p:pic>
      <p:sp>
        <p:nvSpPr>
          <p:cNvPr id="20486" name="Θέση αριθμού διαφάνειας 1"/>
          <p:cNvSpPr>
            <a:spLocks noGrp="1"/>
          </p:cNvSpPr>
          <p:nvPr>
            <p:ph type="sldNum" sz="quarter" idx="12"/>
          </p:nvPr>
        </p:nvSpPr>
        <p:spPr>
          <a:noFill/>
          <a:ln>
            <a:miter lim="800000"/>
            <a:headEnd/>
            <a:tailEnd/>
          </a:ln>
        </p:spPr>
        <p:txBody>
          <a:bodyPr/>
          <a:lstStyle/>
          <a:p>
            <a:fld id="{1B9A71E4-5A58-4285-897F-D7C0EF1E4704}" type="slidenum">
              <a:rPr lang="el-GR" altLang="el-GR" smtClean="0"/>
              <a:pPr/>
              <a:t>8</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2000" fill="hold"/>
                                        <p:tgtEl>
                                          <p:spTgt spid="20484"/>
                                        </p:tgtEl>
                                        <p:attrNameLst>
                                          <p:attrName>ppt_x</p:attrName>
                                        </p:attrNameLst>
                                      </p:cBhvr>
                                      <p:tavLst>
                                        <p:tav tm="0">
                                          <p:val>
                                            <p:strVal val="#ppt_x"/>
                                          </p:val>
                                        </p:tav>
                                        <p:tav tm="100000">
                                          <p:val>
                                            <p:strVal val="#ppt_x"/>
                                          </p:val>
                                        </p:tav>
                                      </p:tavLst>
                                    </p:anim>
                                    <p:anim calcmode="lin" valueType="num">
                                      <p:cBhvr additive="base">
                                        <p:cTn id="14" dur="20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normAutofit fontScale="90000"/>
          </a:bodyPr>
          <a:lstStyle/>
          <a:p>
            <a:pPr>
              <a:defRPr/>
            </a:pPr>
            <a:r>
              <a:rPr lang="el-GR" sz="3600" dirty="0">
                <a:solidFill>
                  <a:schemeClr val="tx1"/>
                </a:solidFill>
              </a:rPr>
              <a:t>Αέρια του θερμοκηπίου</a:t>
            </a:r>
            <a:br>
              <a:rPr lang="el-GR" dirty="0">
                <a:solidFill>
                  <a:srgbClr val="C00000"/>
                </a:solidFill>
              </a:rPr>
            </a:br>
            <a:r>
              <a:rPr lang="en-US" sz="3600" dirty="0">
                <a:solidFill>
                  <a:schemeClr val="tx1"/>
                </a:solidFill>
              </a:rPr>
              <a:t>(</a:t>
            </a:r>
            <a:r>
              <a:rPr lang="en-US" sz="2700" dirty="0">
                <a:solidFill>
                  <a:schemeClr val="tx1"/>
                </a:solidFill>
              </a:rPr>
              <a:t>Green House Gases</a:t>
            </a:r>
            <a:r>
              <a:rPr lang="el-GR" sz="2700" dirty="0">
                <a:solidFill>
                  <a:schemeClr val="tx1"/>
                </a:solidFill>
              </a:rPr>
              <a:t> – </a:t>
            </a:r>
            <a:r>
              <a:rPr lang="en-US" sz="2700" dirty="0">
                <a:solidFill>
                  <a:schemeClr val="tx1"/>
                </a:solidFill>
              </a:rPr>
              <a:t>GHG</a:t>
            </a:r>
            <a:r>
              <a:rPr lang="en-US" sz="3600" dirty="0">
                <a:solidFill>
                  <a:schemeClr val="tx1"/>
                </a:solidFill>
              </a:rPr>
              <a:t>)</a:t>
            </a:r>
            <a:endParaRPr lang="el-GR" dirty="0"/>
          </a:p>
        </p:txBody>
      </p:sp>
      <p:sp>
        <p:nvSpPr>
          <p:cNvPr id="5" name="2 - Θέση περιεχομένου"/>
          <p:cNvSpPr txBox="1">
            <a:spLocks noGrp="1"/>
          </p:cNvSpPr>
          <p:nvPr>
            <p:ph sz="half" idx="1"/>
          </p:nvPr>
        </p:nvSpPr>
        <p:spPr>
          <a:xfrm>
            <a:off x="457200" y="1371600"/>
            <a:ext cx="4038600" cy="4525963"/>
          </a:xfrm>
        </p:spPr>
        <p:txBody>
          <a:bodyPr>
            <a:normAutofit fontScale="92500" lnSpcReduction="10000"/>
          </a:bodyPr>
          <a:lstStyle>
            <a:lvl1pPr marL="85725" indent="-8572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FontTx/>
              <a:buNone/>
              <a:defRPr/>
            </a:pPr>
            <a:r>
              <a:rPr lang="el-GR" sz="2000" dirty="0">
                <a:solidFill>
                  <a:srgbClr val="660066"/>
                </a:solidFill>
              </a:rPr>
              <a:t>Ως αέρια του θερμοκηπίου ορίζονται τα αέρια στην ατμόσφαιρα που ευθύνονται για την υπερθέρμανση του πλανήτη και την κλιματική αλλαγή.</a:t>
            </a:r>
          </a:p>
          <a:p>
            <a:pPr>
              <a:buFontTx/>
              <a:buNone/>
              <a:defRPr/>
            </a:pPr>
            <a:r>
              <a:rPr lang="el-GR" sz="2000" dirty="0">
                <a:solidFill>
                  <a:srgbClr val="C00000"/>
                </a:solidFill>
              </a:rPr>
              <a:t>Τα σημαντικότερα αέρια είναι </a:t>
            </a:r>
          </a:p>
          <a:p>
            <a:pPr>
              <a:defRPr/>
            </a:pPr>
            <a:r>
              <a:rPr lang="el-GR" sz="2000" dirty="0"/>
              <a:t>το διοξείδιο του άνθρακα (</a:t>
            </a:r>
            <a:r>
              <a:rPr lang="el-GR" sz="2100" b="1" dirty="0">
                <a:solidFill>
                  <a:srgbClr val="660066"/>
                </a:solidFill>
              </a:rPr>
              <a:t>CO</a:t>
            </a:r>
            <a:r>
              <a:rPr lang="el-GR" sz="2100" b="1" baseline="-25000" dirty="0">
                <a:solidFill>
                  <a:srgbClr val="660066"/>
                </a:solidFill>
              </a:rPr>
              <a:t>2</a:t>
            </a:r>
            <a:r>
              <a:rPr lang="el-GR" sz="2100" dirty="0"/>
              <a:t>)</a:t>
            </a:r>
          </a:p>
          <a:p>
            <a:pPr>
              <a:defRPr/>
            </a:pPr>
            <a:r>
              <a:rPr lang="el-GR" sz="2000" dirty="0"/>
              <a:t>το μεθάνιο (</a:t>
            </a:r>
            <a:r>
              <a:rPr lang="el-GR" sz="2000" b="1" dirty="0">
                <a:solidFill>
                  <a:srgbClr val="660066"/>
                </a:solidFill>
              </a:rPr>
              <a:t>CH</a:t>
            </a:r>
            <a:r>
              <a:rPr lang="el-GR" sz="2000" b="1" baseline="-25000" dirty="0">
                <a:solidFill>
                  <a:srgbClr val="660066"/>
                </a:solidFill>
              </a:rPr>
              <a:t>4</a:t>
            </a:r>
            <a:r>
              <a:rPr lang="el-GR" sz="2000" dirty="0"/>
              <a:t>) και </a:t>
            </a:r>
          </a:p>
          <a:p>
            <a:pPr>
              <a:defRPr/>
            </a:pPr>
            <a:r>
              <a:rPr lang="el-GR" sz="2000" dirty="0"/>
              <a:t>το νιτρώδες οξείδιο (</a:t>
            </a:r>
            <a:r>
              <a:rPr lang="el-GR" sz="2000" b="1" dirty="0">
                <a:solidFill>
                  <a:srgbClr val="660066"/>
                </a:solidFill>
              </a:rPr>
              <a:t>N</a:t>
            </a:r>
            <a:r>
              <a:rPr lang="el-GR" sz="2100" b="1" baseline="-25000" dirty="0">
                <a:solidFill>
                  <a:srgbClr val="660066"/>
                </a:solidFill>
              </a:rPr>
              <a:t>2</a:t>
            </a:r>
            <a:r>
              <a:rPr lang="el-GR" sz="2000" b="1" dirty="0">
                <a:solidFill>
                  <a:srgbClr val="660066"/>
                </a:solidFill>
              </a:rPr>
              <a:t>O</a:t>
            </a:r>
            <a:r>
              <a:rPr lang="el-GR" sz="2000" dirty="0"/>
              <a:t>).</a:t>
            </a:r>
          </a:p>
          <a:p>
            <a:pPr marL="0" indent="0">
              <a:buFontTx/>
              <a:buNone/>
              <a:defRPr/>
            </a:pPr>
            <a:r>
              <a:rPr lang="el-GR" sz="2000" dirty="0">
                <a:solidFill>
                  <a:srgbClr val="C00000"/>
                </a:solidFill>
              </a:rPr>
              <a:t>Σε μικρότερη ποσότητα αλλά πολύ ισχυρά αέρια θερμοκηπίου είναι:</a:t>
            </a:r>
          </a:p>
          <a:p>
            <a:pPr>
              <a:defRPr/>
            </a:pPr>
            <a:r>
              <a:rPr lang="el-GR" sz="2000" dirty="0"/>
              <a:t>οι </a:t>
            </a:r>
            <a:r>
              <a:rPr lang="el-GR" sz="2000" dirty="0" err="1"/>
              <a:t>υδροφθοράνθρακες</a:t>
            </a:r>
            <a:r>
              <a:rPr lang="el-GR" sz="2000" dirty="0"/>
              <a:t> (</a:t>
            </a:r>
            <a:r>
              <a:rPr lang="el-GR" sz="2000" b="1" dirty="0">
                <a:solidFill>
                  <a:srgbClr val="660066"/>
                </a:solidFill>
              </a:rPr>
              <a:t>HFC</a:t>
            </a:r>
            <a:r>
              <a:rPr lang="el-GR" sz="2000" dirty="0"/>
              <a:t>), </a:t>
            </a:r>
          </a:p>
          <a:p>
            <a:pPr>
              <a:defRPr/>
            </a:pPr>
            <a:r>
              <a:rPr lang="el-GR" sz="2000" dirty="0"/>
              <a:t>οι </a:t>
            </a:r>
            <a:r>
              <a:rPr lang="el-GR" sz="2000" dirty="0" err="1"/>
              <a:t>υπερφθοράνθρακες</a:t>
            </a:r>
            <a:r>
              <a:rPr lang="el-GR" sz="2000" dirty="0"/>
              <a:t> (</a:t>
            </a:r>
            <a:r>
              <a:rPr lang="el-GR" sz="2000" b="1" dirty="0">
                <a:solidFill>
                  <a:srgbClr val="660066"/>
                </a:solidFill>
              </a:rPr>
              <a:t>PFC</a:t>
            </a:r>
            <a:r>
              <a:rPr lang="el-GR" sz="2000" dirty="0"/>
              <a:t>) και </a:t>
            </a:r>
          </a:p>
          <a:p>
            <a:pPr>
              <a:defRPr/>
            </a:pPr>
            <a:r>
              <a:rPr lang="el-GR" sz="2000" dirty="0"/>
              <a:t>το </a:t>
            </a:r>
            <a:r>
              <a:rPr lang="el-GR" sz="2000" dirty="0" err="1"/>
              <a:t>εξαφθοριούχο</a:t>
            </a:r>
            <a:r>
              <a:rPr lang="el-GR" sz="2000" dirty="0"/>
              <a:t> θείο (</a:t>
            </a:r>
            <a:r>
              <a:rPr lang="el-GR" sz="2000" b="1" dirty="0">
                <a:solidFill>
                  <a:srgbClr val="660066"/>
                </a:solidFill>
              </a:rPr>
              <a:t>SF</a:t>
            </a:r>
            <a:r>
              <a:rPr lang="el-GR" sz="2000" b="1" baseline="-25000" dirty="0">
                <a:solidFill>
                  <a:srgbClr val="660066"/>
                </a:solidFill>
              </a:rPr>
              <a:t>6</a:t>
            </a:r>
            <a:r>
              <a:rPr lang="el-GR" sz="2000" dirty="0"/>
              <a:t>)</a:t>
            </a:r>
          </a:p>
          <a:p>
            <a:pPr algn="just" eaLnBrk="1" hangingPunct="1">
              <a:lnSpc>
                <a:spcPct val="90000"/>
              </a:lnSpc>
              <a:buFontTx/>
              <a:buNone/>
              <a:defRPr/>
            </a:pPr>
            <a:endParaRPr lang="el-GR" altLang="el-GR" sz="1900" dirty="0">
              <a:solidFill>
                <a:srgbClr val="984807"/>
              </a:solidFill>
              <a:latin typeface="Calibri" pitchFamily="34" charset="0"/>
            </a:endParaRPr>
          </a:p>
        </p:txBody>
      </p:sp>
      <p:pic>
        <p:nvPicPr>
          <p:cNvPr id="21508" name="Picture 7"/>
          <p:cNvPicPr>
            <a:picLocks noGrp="1" noChangeAspect="1" noChangeArrowheads="1"/>
          </p:cNvPicPr>
          <p:nvPr>
            <p:ph sz="half" idx="2"/>
          </p:nvPr>
        </p:nvPicPr>
        <p:blipFill>
          <a:blip r:embed="rId3" cstate="print"/>
          <a:srcRect/>
          <a:stretch>
            <a:fillRect/>
          </a:stretch>
        </p:blipFill>
        <p:spPr>
          <a:xfrm>
            <a:off x="4572000" y="1676400"/>
            <a:ext cx="4419600" cy="3424238"/>
          </a:xfrm>
          <a:noFill/>
        </p:spPr>
      </p:pic>
      <p:pic>
        <p:nvPicPr>
          <p:cNvPr id="21509" name="Picture 2"/>
          <p:cNvPicPr>
            <a:picLocks noChangeAspect="1" noChangeArrowheads="1"/>
          </p:cNvPicPr>
          <p:nvPr/>
        </p:nvPicPr>
        <p:blipFill>
          <a:blip r:embed="rId4" cstate="print"/>
          <a:srcRect/>
          <a:stretch>
            <a:fillRect/>
          </a:stretch>
        </p:blipFill>
        <p:spPr bwMode="auto">
          <a:xfrm>
            <a:off x="838200" y="5715000"/>
            <a:ext cx="7315200" cy="1011238"/>
          </a:xfrm>
          <a:prstGeom prst="rect">
            <a:avLst/>
          </a:prstGeom>
          <a:noFill/>
          <a:ln w="9525">
            <a:noFill/>
            <a:miter lim="800000"/>
            <a:headEnd/>
            <a:tailEnd/>
          </a:ln>
        </p:spPr>
      </p:pic>
      <p:sp>
        <p:nvSpPr>
          <p:cNvPr id="21510" name="Θέση αριθμού διαφάνειας 1"/>
          <p:cNvSpPr>
            <a:spLocks noGrp="1"/>
          </p:cNvSpPr>
          <p:nvPr>
            <p:ph type="sldNum" sz="quarter" idx="12"/>
          </p:nvPr>
        </p:nvSpPr>
        <p:spPr>
          <a:noFill/>
          <a:ln>
            <a:miter lim="800000"/>
            <a:headEnd/>
            <a:tailEnd/>
          </a:ln>
        </p:spPr>
        <p:txBody>
          <a:bodyPr/>
          <a:lstStyle/>
          <a:p>
            <a:fld id="{18263E89-58F5-4A24-8D18-4B5832615CF2}" type="slidenum">
              <a:rPr lang="el-GR" altLang="el-GR" smtClean="0"/>
              <a:pPr/>
              <a:t>9</a:t>
            </a:fld>
            <a:endParaRPr lang="el-GR" altLang="el-G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2000" fill="hold"/>
                                        <p:tgtEl>
                                          <p:spTgt spid="21508"/>
                                        </p:tgtEl>
                                        <p:attrNameLst>
                                          <p:attrName>ppt_x</p:attrName>
                                        </p:attrNameLst>
                                      </p:cBhvr>
                                      <p:tavLst>
                                        <p:tav tm="0">
                                          <p:val>
                                            <p:strVal val="#ppt_x"/>
                                          </p:val>
                                        </p:tav>
                                        <p:tav tm="100000">
                                          <p:val>
                                            <p:strVal val="#ppt_x"/>
                                          </p:val>
                                        </p:tav>
                                      </p:tavLst>
                                    </p:anim>
                                    <p:anim calcmode="lin" valueType="num">
                                      <p:cBhvr additive="base">
                                        <p:cTn id="8" dur="20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3841</TotalTime>
  <Words>2741</Words>
  <Application>Microsoft Office PowerPoint</Application>
  <PresentationFormat>Προβολή στην οθόνη (4:3)</PresentationFormat>
  <Paragraphs>278</Paragraphs>
  <Slides>22</Slides>
  <Notes>22</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22</vt:i4>
      </vt:variant>
    </vt:vector>
  </HeadingPairs>
  <TitlesOfParts>
    <vt:vector size="26" baseType="lpstr">
      <vt:lpstr>Arial</vt:lpstr>
      <vt:lpstr>Calibri</vt:lpstr>
      <vt:lpstr>Θέμα του Office</vt:lpstr>
      <vt:lpstr>Εικόνα bitmap</vt:lpstr>
      <vt:lpstr>Κλιματική Αλλαγή (Απειλές και ευκαιρίες… )</vt:lpstr>
      <vt:lpstr>Δομή</vt:lpstr>
      <vt:lpstr>Εισαγωγή</vt:lpstr>
      <vt:lpstr>Εμείς οι άνθρωποι (7,74 δις το 2019)</vt:lpstr>
      <vt:lpstr>Εμείς οι άνθρωποι (7,74 δις το 2019)</vt:lpstr>
      <vt:lpstr>Οι προκλήσεις του 21ου αιώνα</vt:lpstr>
      <vt:lpstr>Κλιματική Αλλαγή</vt:lpstr>
      <vt:lpstr>Κλιματική Αλλαγή</vt:lpstr>
      <vt:lpstr>Αέρια του θερμοκηπίου (Green House Gases – GHG)</vt:lpstr>
      <vt:lpstr>Χρόνος ζωής GHGs και CO2</vt:lpstr>
      <vt:lpstr>Εξέλιξη της συγκέντρωσης CO2 στην ατμόσφαιρα</vt:lpstr>
      <vt:lpstr>Απειλές Ενδεχόμενες επιπτώσεις από αύξηση της θερμοκρασίας</vt:lpstr>
      <vt:lpstr>Πολιτικές </vt:lpstr>
      <vt:lpstr>Συνθήκη των Παρισίων-2015 (Paris Agreement)</vt:lpstr>
      <vt:lpstr>Η ατελέσφορη συμφωνία</vt:lpstr>
      <vt:lpstr>Χάσμα μεταξύ σεναρίων και στόχων (2030) (σε GtCO2e)</vt:lpstr>
      <vt:lpstr>Η έκκληση του Γ.Γ. του ΟΗΕ</vt:lpstr>
      <vt:lpstr>Το ΚΕΠΑ ως UNAI Hub SDG7</vt:lpstr>
      <vt:lpstr> Η ανταπόκριση του Δήμου  Μοσχάτου – Ταύρου  </vt:lpstr>
      <vt:lpstr>Διαπιστώσεις</vt:lpstr>
      <vt:lpstr>Προτάσεις για τους πολίτες</vt:lpstr>
      <vt:lpstr>Σας ευχαριστώ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Κλιματική Αλλαγή (Απειλές και ευκαιρίες… )</dc:title>
  <dc:creator>Windows User</dc:creator>
  <cp:lastModifiedBy>Popi Konidari</cp:lastModifiedBy>
  <cp:revision>197</cp:revision>
  <cp:lastPrinted>2019-11-13T10:51:09Z</cp:lastPrinted>
  <dcterms:created xsi:type="dcterms:W3CDTF">2019-10-27T08:35:29Z</dcterms:created>
  <dcterms:modified xsi:type="dcterms:W3CDTF">2019-11-14T11:42:33Z</dcterms:modified>
</cp:coreProperties>
</file>