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308" r:id="rId18"/>
    <p:sldId id="303" r:id="rId19"/>
    <p:sldId id="302" r:id="rId20"/>
    <p:sldId id="304" r:id="rId21"/>
    <p:sldId id="305" r:id="rId22"/>
    <p:sldId id="306" r:id="rId23"/>
    <p:sldId id="309" r:id="rId24"/>
    <p:sldId id="272" r:id="rId25"/>
    <p:sldId id="273" r:id="rId26"/>
    <p:sldId id="310" r:id="rId27"/>
    <p:sldId id="274" r:id="rId28"/>
    <p:sldId id="275" r:id="rId29"/>
    <p:sldId id="311"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3" r:id="rId47"/>
    <p:sldId id="292" r:id="rId48"/>
    <p:sldId id="294" r:id="rId49"/>
    <p:sldId id="298" r:id="rId50"/>
    <p:sldId id="295" r:id="rId51"/>
    <p:sldId id="296" r:id="rId52"/>
    <p:sldId id="297" r:id="rId53"/>
    <p:sldId id="307" r:id="rId54"/>
    <p:sldId id="299" r:id="rId55"/>
    <p:sldId id="300" r:id="rId56"/>
    <p:sldId id="301" r:id="rId57"/>
    <p:sldId id="314"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6" autoAdjust="0"/>
    <p:restoredTop sz="94609" autoAdjust="0"/>
  </p:normalViewPr>
  <p:slideViewPr>
    <p:cSldViewPr>
      <p:cViewPr varScale="1">
        <p:scale>
          <a:sx n="129" d="100"/>
          <a:sy n="129" d="100"/>
        </p:scale>
        <p:origin x="1688" y="105"/>
      </p:cViewPr>
      <p:guideLst>
        <p:guide orient="horz" pos="2160"/>
        <p:guide pos="2880"/>
      </p:guideLst>
    </p:cSldViewPr>
  </p:slideViewPr>
  <p:outlineViewPr>
    <p:cViewPr>
      <p:scale>
        <a:sx n="33" d="100"/>
        <a:sy n="33" d="100"/>
      </p:scale>
      <p:origin x="0" y="32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15/11/2019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l="28000" t="86000" r="28000" b="-1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15/11/2019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95736" y="1752"/>
            <a:ext cx="4752528" cy="6789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27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2028" y="794994"/>
            <a:ext cx="6999942" cy="4548873"/>
          </a:xfrm>
        </p:spPr>
      </p:pic>
    </p:spTree>
    <p:extLst>
      <p:ext uri="{BB962C8B-B14F-4D97-AF65-F5344CB8AC3E}">
        <p14:creationId xmlns:p14="http://schemas.microsoft.com/office/powerpoint/2010/main" val="157977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2028" y="794994"/>
            <a:ext cx="6999942" cy="4548872"/>
          </a:xfrm>
        </p:spPr>
      </p:pic>
    </p:spTree>
    <p:extLst>
      <p:ext uri="{BB962C8B-B14F-4D97-AF65-F5344CB8AC3E}">
        <p14:creationId xmlns:p14="http://schemas.microsoft.com/office/powerpoint/2010/main" val="2055828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794994"/>
            <a:ext cx="7560840" cy="4548872"/>
          </a:xfrm>
        </p:spPr>
      </p:pic>
    </p:spTree>
    <p:extLst>
      <p:ext uri="{BB962C8B-B14F-4D97-AF65-F5344CB8AC3E}">
        <p14:creationId xmlns:p14="http://schemas.microsoft.com/office/powerpoint/2010/main" val="365641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04258195"/>
              </p:ext>
            </p:extLst>
          </p:nvPr>
        </p:nvGraphicFramePr>
        <p:xfrm>
          <a:off x="251520" y="836714"/>
          <a:ext cx="8640960" cy="4824532"/>
        </p:xfrm>
        <a:graphic>
          <a:graphicData uri="http://schemas.openxmlformats.org/drawingml/2006/table">
            <a:tbl>
              <a:tblPr firstRow="1" firstCol="1" bandRow="1">
                <a:tableStyleId>{5C22544A-7EE6-4342-B048-85BDC9FD1C3A}</a:tableStyleId>
              </a:tblPr>
              <a:tblGrid>
                <a:gridCol w="619675">
                  <a:extLst>
                    <a:ext uri="{9D8B030D-6E8A-4147-A177-3AD203B41FA5}">
                      <a16:colId xmlns:a16="http://schemas.microsoft.com/office/drawing/2014/main" val="20000"/>
                    </a:ext>
                  </a:extLst>
                </a:gridCol>
                <a:gridCol w="2200160">
                  <a:extLst>
                    <a:ext uri="{9D8B030D-6E8A-4147-A177-3AD203B41FA5}">
                      <a16:colId xmlns:a16="http://schemas.microsoft.com/office/drawing/2014/main" val="20001"/>
                    </a:ext>
                  </a:extLst>
                </a:gridCol>
                <a:gridCol w="1345502">
                  <a:extLst>
                    <a:ext uri="{9D8B030D-6E8A-4147-A177-3AD203B41FA5}">
                      <a16:colId xmlns:a16="http://schemas.microsoft.com/office/drawing/2014/main" val="20002"/>
                    </a:ext>
                  </a:extLst>
                </a:gridCol>
                <a:gridCol w="1979689">
                  <a:extLst>
                    <a:ext uri="{9D8B030D-6E8A-4147-A177-3AD203B41FA5}">
                      <a16:colId xmlns:a16="http://schemas.microsoft.com/office/drawing/2014/main" val="20003"/>
                    </a:ext>
                  </a:extLst>
                </a:gridCol>
                <a:gridCol w="2495934">
                  <a:extLst>
                    <a:ext uri="{9D8B030D-6E8A-4147-A177-3AD203B41FA5}">
                      <a16:colId xmlns:a16="http://schemas.microsoft.com/office/drawing/2014/main" val="20004"/>
                    </a:ext>
                  </a:extLst>
                </a:gridCol>
              </a:tblGrid>
              <a:tr h="678178">
                <a:tc>
                  <a:txBody>
                    <a:bodyPr/>
                    <a:lstStyle/>
                    <a:p>
                      <a:pPr algn="ctr">
                        <a:lnSpc>
                          <a:spcPct val="150000"/>
                        </a:lnSpc>
                        <a:spcBef>
                          <a:spcPts val="600"/>
                        </a:spcBef>
                        <a:spcAft>
                          <a:spcPts val="0"/>
                        </a:spcAft>
                      </a:pPr>
                      <a:r>
                        <a:rPr lang="el-GR" sz="1400" b="1" dirty="0">
                          <a:effectLst/>
                        </a:rPr>
                        <a:t>α/α</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Περιγραφή</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Ισχύς (</a:t>
                      </a:r>
                      <a:r>
                        <a:rPr lang="el-GR" sz="1400" b="1" dirty="0" err="1">
                          <a:effectLst/>
                        </a:rPr>
                        <a:t>kWp</a:t>
                      </a:r>
                      <a:r>
                        <a:rPr lang="el-GR" sz="1400" b="1" dirty="0">
                          <a:effectLst/>
                        </a:rPr>
                        <a:t>)</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Ημερομηνία Ενεργοποίησης</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Πρόγραμμα</a:t>
                      </a:r>
                      <a:endParaRPr lang="en-US" sz="1400" b="1">
                        <a:effectLst/>
                        <a:latin typeface="Arial"/>
                        <a:ea typeface="Calibri"/>
                        <a:cs typeface="Times New Roman"/>
                      </a:endParaRPr>
                    </a:p>
                  </a:txBody>
                  <a:tcPr marL="68580" marR="68580" marT="0" marB="0" anchor="ctr"/>
                </a:tc>
                <a:extLst>
                  <a:ext uri="{0D108BD9-81ED-4DB2-BD59-A6C34878D82A}">
                    <a16:rowId xmlns:a16="http://schemas.microsoft.com/office/drawing/2014/main" val="10000"/>
                  </a:ext>
                </a:extLst>
              </a:tr>
              <a:tr h="691059">
                <a:tc>
                  <a:txBody>
                    <a:bodyPr/>
                    <a:lstStyle/>
                    <a:p>
                      <a:pPr algn="ctr">
                        <a:lnSpc>
                          <a:spcPct val="150000"/>
                        </a:lnSpc>
                        <a:spcBef>
                          <a:spcPts val="600"/>
                        </a:spcBef>
                        <a:spcAft>
                          <a:spcPts val="0"/>
                        </a:spcAft>
                      </a:pPr>
                      <a:r>
                        <a:rPr lang="el-GR" sz="1400" b="1">
                          <a:effectLst/>
                        </a:rPr>
                        <a:t>1</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Κλειστό Γυμναστήριο Μοσχάτου</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9.84</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17/04/14</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Ειδικό Πρόγραμμα</a:t>
                      </a:r>
                      <a:endParaRPr lang="en-US" sz="1400" b="1">
                        <a:effectLst/>
                        <a:latin typeface="Arial"/>
                        <a:ea typeface="Calibri"/>
                        <a:cs typeface="Times New Roman"/>
                      </a:endParaRPr>
                    </a:p>
                  </a:txBody>
                  <a:tcPr marL="68580" marR="68580" marT="0" marB="0" anchor="ctr"/>
                </a:tc>
                <a:extLst>
                  <a:ext uri="{0D108BD9-81ED-4DB2-BD59-A6C34878D82A}">
                    <a16:rowId xmlns:a16="http://schemas.microsoft.com/office/drawing/2014/main" val="10001"/>
                  </a:ext>
                </a:extLst>
              </a:tr>
              <a:tr h="691059">
                <a:tc>
                  <a:txBody>
                    <a:bodyPr/>
                    <a:lstStyle/>
                    <a:p>
                      <a:pPr algn="ctr">
                        <a:lnSpc>
                          <a:spcPct val="150000"/>
                        </a:lnSpc>
                        <a:spcBef>
                          <a:spcPts val="600"/>
                        </a:spcBef>
                        <a:spcAft>
                          <a:spcPts val="0"/>
                        </a:spcAft>
                      </a:pPr>
                      <a:r>
                        <a:rPr lang="el-GR" sz="1400" b="1">
                          <a:effectLst/>
                        </a:rPr>
                        <a:t>2</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2</a:t>
                      </a:r>
                      <a:r>
                        <a:rPr lang="el-GR" sz="1400" b="1" baseline="30000">
                          <a:effectLst/>
                        </a:rPr>
                        <a:t>ο</a:t>
                      </a:r>
                      <a:r>
                        <a:rPr lang="el-GR" sz="1400" b="1">
                          <a:effectLst/>
                        </a:rPr>
                        <a:t> Λύκειο Μοσχάτου</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9.75</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16/03/16</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Απλός Ενεργειακός Συμψηφισμός</a:t>
                      </a:r>
                      <a:endParaRPr lang="en-US" sz="1400" b="1">
                        <a:effectLst/>
                        <a:latin typeface="Arial"/>
                        <a:ea typeface="Calibri"/>
                        <a:cs typeface="Times New Roman"/>
                      </a:endParaRPr>
                    </a:p>
                  </a:txBody>
                  <a:tcPr marL="68580" marR="68580" marT="0" marB="0" anchor="ctr"/>
                </a:tc>
                <a:extLst>
                  <a:ext uri="{0D108BD9-81ED-4DB2-BD59-A6C34878D82A}">
                    <a16:rowId xmlns:a16="http://schemas.microsoft.com/office/drawing/2014/main" val="10002"/>
                  </a:ext>
                </a:extLst>
              </a:tr>
              <a:tr h="691059">
                <a:tc>
                  <a:txBody>
                    <a:bodyPr/>
                    <a:lstStyle/>
                    <a:p>
                      <a:pPr algn="ctr">
                        <a:lnSpc>
                          <a:spcPct val="150000"/>
                        </a:lnSpc>
                        <a:spcBef>
                          <a:spcPts val="600"/>
                        </a:spcBef>
                        <a:spcAft>
                          <a:spcPts val="0"/>
                        </a:spcAft>
                      </a:pPr>
                      <a:r>
                        <a:rPr lang="el-GR" sz="1400" b="1">
                          <a:effectLst/>
                        </a:rPr>
                        <a:t>3</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1</a:t>
                      </a:r>
                      <a:r>
                        <a:rPr lang="el-GR" sz="1400" b="1" baseline="30000">
                          <a:effectLst/>
                        </a:rPr>
                        <a:t>ο</a:t>
                      </a:r>
                      <a:r>
                        <a:rPr lang="el-GR" sz="1400" b="1">
                          <a:effectLst/>
                        </a:rPr>
                        <a:t> Γυμνάσιο &amp; Λύκειο Μοσχάτου</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10.00</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29/02/16</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Απλός Ενεργειακός Συμψηφισμός</a:t>
                      </a:r>
                      <a:endParaRPr lang="en-US" sz="1400" b="1" dirty="0">
                        <a:effectLst/>
                        <a:latin typeface="Arial"/>
                        <a:ea typeface="Calibri"/>
                        <a:cs typeface="Times New Roman"/>
                      </a:endParaRPr>
                    </a:p>
                  </a:txBody>
                  <a:tcPr marL="68580" marR="68580" marT="0" marB="0" anchor="ctr"/>
                </a:tc>
                <a:extLst>
                  <a:ext uri="{0D108BD9-81ED-4DB2-BD59-A6C34878D82A}">
                    <a16:rowId xmlns:a16="http://schemas.microsoft.com/office/drawing/2014/main" val="10003"/>
                  </a:ext>
                </a:extLst>
              </a:tr>
              <a:tr h="691059">
                <a:tc>
                  <a:txBody>
                    <a:bodyPr/>
                    <a:lstStyle/>
                    <a:p>
                      <a:pPr algn="ctr">
                        <a:lnSpc>
                          <a:spcPct val="150000"/>
                        </a:lnSpc>
                        <a:spcBef>
                          <a:spcPts val="600"/>
                        </a:spcBef>
                        <a:spcAft>
                          <a:spcPts val="0"/>
                        </a:spcAft>
                      </a:pPr>
                      <a:r>
                        <a:rPr lang="el-GR" sz="1400" b="1">
                          <a:effectLst/>
                        </a:rPr>
                        <a:t>4</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3</a:t>
                      </a:r>
                      <a:r>
                        <a:rPr lang="el-GR" sz="1400" b="1" baseline="30000">
                          <a:effectLst/>
                        </a:rPr>
                        <a:t>ο</a:t>
                      </a:r>
                      <a:r>
                        <a:rPr lang="el-GR" sz="1400" b="1">
                          <a:effectLst/>
                        </a:rPr>
                        <a:t> Δημοτικό Σχολείο Μοσχάτου</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9.95</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18/02/16</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Απλός Ενεργειακός Συμψηφισμός</a:t>
                      </a:r>
                      <a:endParaRPr lang="en-US" sz="1400" b="1" dirty="0">
                        <a:effectLst/>
                        <a:latin typeface="Arial"/>
                        <a:ea typeface="Calibri"/>
                        <a:cs typeface="Times New Roman"/>
                      </a:endParaRPr>
                    </a:p>
                  </a:txBody>
                  <a:tcPr marL="68580" marR="68580" marT="0" marB="0" anchor="ctr"/>
                </a:tc>
                <a:extLst>
                  <a:ext uri="{0D108BD9-81ED-4DB2-BD59-A6C34878D82A}">
                    <a16:rowId xmlns:a16="http://schemas.microsoft.com/office/drawing/2014/main" val="10004"/>
                  </a:ext>
                </a:extLst>
              </a:tr>
              <a:tr h="691059">
                <a:tc>
                  <a:txBody>
                    <a:bodyPr/>
                    <a:lstStyle/>
                    <a:p>
                      <a:pPr algn="ctr">
                        <a:lnSpc>
                          <a:spcPct val="150000"/>
                        </a:lnSpc>
                        <a:spcBef>
                          <a:spcPts val="600"/>
                        </a:spcBef>
                        <a:spcAft>
                          <a:spcPts val="0"/>
                        </a:spcAft>
                      </a:pPr>
                      <a:r>
                        <a:rPr lang="el-GR" sz="1400" b="1">
                          <a:effectLst/>
                        </a:rPr>
                        <a:t>5</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3</a:t>
                      </a:r>
                      <a:r>
                        <a:rPr lang="el-GR" sz="1400" b="1" baseline="30000" dirty="0">
                          <a:effectLst/>
                        </a:rPr>
                        <a:t>ο</a:t>
                      </a:r>
                      <a:r>
                        <a:rPr lang="el-GR" sz="1400" b="1" dirty="0">
                          <a:effectLst/>
                        </a:rPr>
                        <a:t> ΕΠΑΛ Ταύρου</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19.44</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17/09/10</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ΑΠΕ &amp; ΣΗΘΥΑ αρμοδιότητας ΔΕΔΔΗΕ</a:t>
                      </a:r>
                      <a:endParaRPr lang="en-US" sz="1400" b="1" dirty="0">
                        <a:effectLst/>
                        <a:latin typeface="Arial"/>
                        <a:ea typeface="Calibri"/>
                        <a:cs typeface="Times New Roman"/>
                      </a:endParaRPr>
                    </a:p>
                  </a:txBody>
                  <a:tcPr marL="68580" marR="68580" marT="0" marB="0" anchor="ctr"/>
                </a:tc>
                <a:extLst>
                  <a:ext uri="{0D108BD9-81ED-4DB2-BD59-A6C34878D82A}">
                    <a16:rowId xmlns:a16="http://schemas.microsoft.com/office/drawing/2014/main" val="10005"/>
                  </a:ext>
                </a:extLst>
              </a:tr>
              <a:tr h="691059">
                <a:tc>
                  <a:txBody>
                    <a:bodyPr/>
                    <a:lstStyle/>
                    <a:p>
                      <a:pPr algn="ctr">
                        <a:lnSpc>
                          <a:spcPct val="150000"/>
                        </a:lnSpc>
                        <a:spcBef>
                          <a:spcPts val="600"/>
                        </a:spcBef>
                        <a:spcAft>
                          <a:spcPts val="0"/>
                        </a:spcAft>
                      </a:pPr>
                      <a:r>
                        <a:rPr lang="en-US" sz="1400" b="1" dirty="0">
                          <a:effectLst/>
                        </a:rPr>
                        <a:t>6</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4</a:t>
                      </a:r>
                      <a:r>
                        <a:rPr lang="el-GR" sz="1400" b="1" baseline="30000" dirty="0">
                          <a:effectLst/>
                        </a:rPr>
                        <a:t>ο</a:t>
                      </a:r>
                      <a:r>
                        <a:rPr lang="el-GR" sz="1400" b="1" dirty="0">
                          <a:effectLst/>
                        </a:rPr>
                        <a:t> και 5</a:t>
                      </a:r>
                      <a:r>
                        <a:rPr lang="el-GR" sz="1400" b="1" baseline="30000" dirty="0">
                          <a:effectLst/>
                        </a:rPr>
                        <a:t>ο</a:t>
                      </a:r>
                      <a:r>
                        <a:rPr lang="el-GR" sz="1400" b="1" dirty="0">
                          <a:effectLst/>
                        </a:rPr>
                        <a:t> Δημοτικό Σχολείο Μοσχάτου</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a:effectLst/>
                        </a:rPr>
                        <a:t>18.00</a:t>
                      </a:r>
                      <a:endParaRPr lang="en-US" sz="1400" b="1">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04/09/17</a:t>
                      </a:r>
                      <a:endParaRPr lang="en-US" sz="1400" b="1" dirty="0">
                        <a:effectLst/>
                        <a:latin typeface="Arial"/>
                        <a:ea typeface="Calibri"/>
                        <a:cs typeface="Times New Roman"/>
                      </a:endParaRPr>
                    </a:p>
                  </a:txBody>
                  <a:tcPr marL="68580" marR="68580" marT="0" marB="0" anchor="ctr"/>
                </a:tc>
                <a:tc>
                  <a:txBody>
                    <a:bodyPr/>
                    <a:lstStyle/>
                    <a:p>
                      <a:pPr algn="ctr">
                        <a:lnSpc>
                          <a:spcPct val="150000"/>
                        </a:lnSpc>
                        <a:spcBef>
                          <a:spcPts val="600"/>
                        </a:spcBef>
                        <a:spcAft>
                          <a:spcPts val="0"/>
                        </a:spcAft>
                      </a:pPr>
                      <a:r>
                        <a:rPr lang="el-GR" sz="1400" b="1" dirty="0">
                          <a:effectLst/>
                        </a:rPr>
                        <a:t>Απλός Ενεργειακός Συμψηφισμός</a:t>
                      </a:r>
                      <a:endParaRPr lang="en-US" sz="1400" b="1" dirty="0">
                        <a:effectLst/>
                        <a:latin typeface="Arial"/>
                        <a:ea typeface="Calibri"/>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sp>
        <p:nvSpPr>
          <p:cNvPr id="7" name="Rectangle 2"/>
          <p:cNvSpPr>
            <a:spLocks noChangeArrowheads="1"/>
          </p:cNvSpPr>
          <p:nvPr/>
        </p:nvSpPr>
        <p:spPr bwMode="auto">
          <a:xfrm>
            <a:off x="584432" y="188640"/>
            <a:ext cx="80200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effectLst/>
                <a:latin typeface="+mj-lt"/>
                <a:ea typeface="Calibri" pitchFamily="34" charset="0"/>
                <a:cs typeface="Times New Roman" pitchFamily="18" charset="0"/>
              </a:rPr>
              <a:t>Εγκαταστάσεις </a:t>
            </a:r>
            <a:r>
              <a:rPr kumimoji="0" lang="el-GR" sz="2400" b="1" i="0" u="none" strike="noStrike" cap="none" normalizeH="0" baseline="0" dirty="0" err="1">
                <a:ln>
                  <a:noFill/>
                </a:ln>
                <a:effectLst/>
                <a:latin typeface="+mj-lt"/>
                <a:ea typeface="Calibri" pitchFamily="34" charset="0"/>
                <a:cs typeface="Times New Roman" pitchFamily="18" charset="0"/>
              </a:rPr>
              <a:t>φωτοβολταϊκών</a:t>
            </a:r>
            <a:r>
              <a:rPr kumimoji="0" lang="el-GR" sz="2400" b="1" i="0" u="none" strike="noStrike" cap="none" normalizeH="0" baseline="0" dirty="0">
                <a:ln>
                  <a:noFill/>
                </a:ln>
                <a:effectLst/>
                <a:latin typeface="+mj-lt"/>
                <a:ea typeface="Calibri" pitchFamily="34" charset="0"/>
                <a:cs typeface="Times New Roman" pitchFamily="18" charset="0"/>
              </a:rPr>
              <a:t> σε δημοτικά κτίρια (ΔΕΔΔΗΕ)</a:t>
            </a:r>
            <a:endParaRPr kumimoji="0" lang="en-US" sz="2400" b="0" i="0" u="none" strike="noStrike" cap="none" normalizeH="0" baseline="0" dirty="0">
              <a:ln>
                <a:noFill/>
              </a:ln>
              <a:effectLst/>
              <a:latin typeface="+mj-lt"/>
              <a:cs typeface="Arial" pitchFamily="34" charset="0"/>
            </a:endParaRPr>
          </a:p>
        </p:txBody>
      </p:sp>
    </p:spTree>
    <p:extLst>
      <p:ext uri="{BB962C8B-B14F-4D97-AF65-F5344CB8AC3E}">
        <p14:creationId xmlns:p14="http://schemas.microsoft.com/office/powerpoint/2010/main" val="3701454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04664"/>
            <a:ext cx="3505200" cy="329565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1991" y="404664"/>
            <a:ext cx="5089534" cy="3297600"/>
          </a:xfrm>
          <a:prstGeom prst="rect">
            <a:avLst/>
          </a:prstGeom>
        </p:spPr>
      </p:pic>
      <p:sp>
        <p:nvSpPr>
          <p:cNvPr id="6" name="TextBox 5"/>
          <p:cNvSpPr txBox="1"/>
          <p:nvPr/>
        </p:nvSpPr>
        <p:spPr>
          <a:xfrm>
            <a:off x="251519" y="3727107"/>
            <a:ext cx="3490301" cy="923330"/>
          </a:xfrm>
          <a:prstGeom prst="rect">
            <a:avLst/>
          </a:prstGeom>
          <a:noFill/>
        </p:spPr>
        <p:txBody>
          <a:bodyPr wrap="square" rtlCol="0">
            <a:spAutoFit/>
          </a:bodyPr>
          <a:lstStyle/>
          <a:p>
            <a:r>
              <a:rPr lang="el-GR" b="1" dirty="0"/>
              <a:t>Εγκατάσταση </a:t>
            </a:r>
            <a:r>
              <a:rPr lang="el-GR" b="1" dirty="0" err="1"/>
              <a:t>φωτοβολταϊκών</a:t>
            </a:r>
            <a:r>
              <a:rPr lang="el-GR" b="1" dirty="0"/>
              <a:t> πάνελ στο Κλειστό Γυμναστήριο Μοσχάτου</a:t>
            </a:r>
            <a:endParaRPr lang="en-US" b="1" dirty="0"/>
          </a:p>
        </p:txBody>
      </p:sp>
      <p:sp>
        <p:nvSpPr>
          <p:cNvPr id="9" name="TextBox 8"/>
          <p:cNvSpPr txBox="1"/>
          <p:nvPr/>
        </p:nvSpPr>
        <p:spPr>
          <a:xfrm>
            <a:off x="3888015" y="3727107"/>
            <a:ext cx="5073510" cy="646331"/>
          </a:xfrm>
          <a:prstGeom prst="rect">
            <a:avLst/>
          </a:prstGeom>
          <a:noFill/>
        </p:spPr>
        <p:txBody>
          <a:bodyPr wrap="square" rtlCol="0">
            <a:spAutoFit/>
          </a:bodyPr>
          <a:lstStyle/>
          <a:p>
            <a:r>
              <a:rPr lang="el-GR" b="1" dirty="0"/>
              <a:t>Εγκατάσταση </a:t>
            </a:r>
            <a:r>
              <a:rPr lang="el-GR" b="1" dirty="0" err="1"/>
              <a:t>φωτοβολταϊκών</a:t>
            </a:r>
            <a:r>
              <a:rPr lang="el-GR" b="1" dirty="0"/>
              <a:t> πάνελ στο 2</a:t>
            </a:r>
            <a:r>
              <a:rPr lang="el-GR" b="1" baseline="30000" dirty="0"/>
              <a:t>ο</a:t>
            </a:r>
            <a:r>
              <a:rPr lang="el-GR" b="1" dirty="0"/>
              <a:t> Λύκειο Μοσχάτου</a:t>
            </a:r>
            <a:endParaRPr lang="en-US" b="1" dirty="0"/>
          </a:p>
        </p:txBody>
      </p:sp>
    </p:spTree>
    <p:extLst>
      <p:ext uri="{BB962C8B-B14F-4D97-AF65-F5344CB8AC3E}">
        <p14:creationId xmlns:p14="http://schemas.microsoft.com/office/powerpoint/2010/main" val="2721911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2029" y="794994"/>
            <a:ext cx="6999940" cy="4548871"/>
          </a:xfrm>
        </p:spPr>
      </p:pic>
    </p:spTree>
    <p:extLst>
      <p:ext uri="{BB962C8B-B14F-4D97-AF65-F5344CB8AC3E}">
        <p14:creationId xmlns:p14="http://schemas.microsoft.com/office/powerpoint/2010/main" val="312899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11560" y="2708920"/>
            <a:ext cx="7772400" cy="792088"/>
          </a:xfrm>
        </p:spPr>
        <p:txBody>
          <a:bodyPr>
            <a:noAutofit/>
          </a:bodyPr>
          <a:lstStyle/>
          <a:p>
            <a:r>
              <a:rPr lang="el-GR" sz="3200" b="1" dirty="0"/>
              <a:t>ΣΧΕΔΙΟ ΔΡΑΣΗΣ ΑΕΙΦΟΡΟΥ ΕΝΕΡΓΕΙΑΣ – ΚΛΙΜΑΤΟΣ</a:t>
            </a:r>
            <a:endParaRPr lang="en-US" sz="3200" b="1" dirty="0"/>
          </a:p>
        </p:txBody>
      </p:sp>
    </p:spTree>
    <p:extLst>
      <p:ext uri="{BB962C8B-B14F-4D97-AF65-F5344CB8AC3E}">
        <p14:creationId xmlns:p14="http://schemas.microsoft.com/office/powerpoint/2010/main" val="393041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2420888"/>
            <a:ext cx="6400800" cy="2016224"/>
          </a:xfrm>
        </p:spPr>
        <p:txBody>
          <a:bodyPr>
            <a:normAutofit/>
          </a:bodyPr>
          <a:lstStyle/>
          <a:p>
            <a:r>
              <a:rPr lang="el-GR" sz="2800" b="1" dirty="0">
                <a:solidFill>
                  <a:schemeClr val="tx1"/>
                </a:solidFill>
              </a:rPr>
              <a:t>Ι) Επιχειρησιακό Πρόγραμμα «Περιβάλλον – Αειφόρος Ανάπτυξη»</a:t>
            </a:r>
          </a:p>
          <a:p>
            <a:r>
              <a:rPr lang="el-GR" sz="2800" b="1" dirty="0">
                <a:solidFill>
                  <a:schemeClr val="tx1"/>
                </a:solidFill>
              </a:rPr>
              <a:t>ΕΠΠΕΡΑΑ</a:t>
            </a:r>
            <a:endParaRPr lang="en-US" sz="2800" b="1" dirty="0">
              <a:solidFill>
                <a:schemeClr val="tx1"/>
              </a:solidFill>
            </a:endParaRPr>
          </a:p>
        </p:txBody>
      </p:sp>
    </p:spTree>
    <p:extLst>
      <p:ext uri="{BB962C8B-B14F-4D97-AF65-F5344CB8AC3E}">
        <p14:creationId xmlns:p14="http://schemas.microsoft.com/office/powerpoint/2010/main" val="391736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708688"/>
          </a:xfrm>
        </p:spPr>
        <p:txBody>
          <a:bodyPr>
            <a:noAutofit/>
          </a:bodyPr>
          <a:lstStyle/>
          <a:p>
            <a:pPr algn="ctr"/>
            <a:r>
              <a:rPr lang="el-GR" sz="1400" b="1" dirty="0">
                <a:latin typeface="+mn-lt"/>
                <a:cs typeface="Arial" pitchFamily="34" charset="0"/>
              </a:rPr>
              <a:t>ΒΑΣΙΚΑ ΣΤΟΙΧΕΙΑ ΤΗΣ ΠΡΑΞΗΣ: «ΠΡΟΤΥΠΑ ΕΠΙΔΕΙΚΤΙΚΑ ΕΡΓΑ ΑΞΙΟΠΟΙΗΣΗΣ ΑΝΑΝΕΩΣΙΜΩΝ ΠΗΓΩΝ ΕΝΕΡΓΕΙΑΣ ΚΑΙ ΔΡΑΣΕΙΣ ΕΞΟΙΚΟΝΟΜΗΣΗΣ ΕΝΕΡΓΕΙΑΣ ΣΕ ΣΧΟΛΙΚΑ ΚΤΙΡΙΑ ΤΟΥ ΔΗΜΟΥ ΜΟΣΧΑΤΟΥ-ΤΑΥΡΟΥ»</a:t>
            </a:r>
          </a:p>
        </p:txBody>
      </p:sp>
      <p:sp>
        <p:nvSpPr>
          <p:cNvPr id="3" name="Content Placeholder 2"/>
          <p:cNvSpPr>
            <a:spLocks noGrp="1"/>
          </p:cNvSpPr>
          <p:nvPr>
            <p:ph idx="1"/>
          </p:nvPr>
        </p:nvSpPr>
        <p:spPr>
          <a:xfrm>
            <a:off x="457200" y="1600200"/>
            <a:ext cx="8229600" cy="4686320"/>
          </a:xfrm>
        </p:spPr>
        <p:txBody>
          <a:bodyPr>
            <a:normAutofit fontScale="25000" lnSpcReduction="20000"/>
          </a:bodyPr>
          <a:lstStyle/>
          <a:p>
            <a:pPr algn="ctr">
              <a:buNone/>
            </a:pPr>
            <a:r>
              <a:rPr lang="el-GR" sz="4400" dirty="0">
                <a:latin typeface="Arial" pitchFamily="34" charset="0"/>
                <a:cs typeface="Arial" pitchFamily="34" charset="0"/>
              </a:rPr>
              <a:t>	</a:t>
            </a: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lgn="ctr">
              <a:buNone/>
            </a:pPr>
            <a:endParaRPr lang="el-GR" sz="4400" b="1" dirty="0">
              <a:latin typeface="Arial" pitchFamily="34" charset="0"/>
              <a:cs typeface="Arial" pitchFamily="34" charset="0"/>
            </a:endParaRPr>
          </a:p>
          <a:p>
            <a:pPr>
              <a:buNone/>
            </a:pPr>
            <a:endParaRPr lang="en-US" sz="4400" dirty="0">
              <a:latin typeface="Arial" pitchFamily="34" charset="0"/>
              <a:cs typeface="Arial" pitchFamily="34" charset="0"/>
            </a:endParaRPr>
          </a:p>
          <a:p>
            <a:pPr>
              <a:buNone/>
            </a:pPr>
            <a:r>
              <a:rPr lang="el-GR" sz="4400" dirty="0">
                <a:latin typeface="Arial" pitchFamily="34" charset="0"/>
                <a:cs typeface="Arial" pitchFamily="34" charset="0"/>
              </a:rPr>
              <a:t> </a:t>
            </a:r>
          </a:p>
          <a:p>
            <a:pPr>
              <a:buNone/>
            </a:pPr>
            <a:r>
              <a:rPr lang="el-GR" sz="4400" dirty="0">
                <a:latin typeface="Arial" pitchFamily="34" charset="0"/>
                <a:cs typeface="Arial" pitchFamily="34" charset="0"/>
              </a:rPr>
              <a:t> </a:t>
            </a:r>
          </a:p>
          <a:p>
            <a:pPr>
              <a:buNone/>
            </a:pPr>
            <a:endParaRPr lang="el-GR" dirty="0">
              <a:latin typeface="Arial" pitchFamily="34" charset="0"/>
              <a:cs typeface="Arial" pitchFamily="34" charset="0"/>
            </a:endParaRPr>
          </a:p>
          <a:p>
            <a:endParaRPr lang="el-GR" dirty="0">
              <a:latin typeface="Arial" pitchFamily="34" charset="0"/>
              <a:cs typeface="Arial" pitchFamily="34" charset="0"/>
            </a:endParaRPr>
          </a:p>
          <a:p>
            <a:pPr>
              <a:buNone/>
            </a:pPr>
            <a:r>
              <a:rPr lang="el-GR" dirty="0">
                <a:latin typeface="Arial" pitchFamily="34" charset="0"/>
                <a:cs typeface="Arial" pitchFamily="34" charset="0"/>
              </a:rPr>
              <a:t>                                       </a:t>
            </a:r>
            <a:r>
              <a:rPr lang="el-GR" b="1" dirty="0">
                <a:effectLst>
                  <a:outerShdw blurRad="38100" dist="38100" dir="2700000" algn="tl">
                    <a:srgbClr val="000000">
                      <a:alpha val="43137"/>
                    </a:srgbClr>
                  </a:outerShdw>
                </a:effectLst>
                <a:latin typeface="Arial" pitchFamily="34" charset="0"/>
                <a:cs typeface="Arial"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766122940"/>
              </p:ext>
            </p:extLst>
          </p:nvPr>
        </p:nvGraphicFramePr>
        <p:xfrm>
          <a:off x="179512" y="1268760"/>
          <a:ext cx="8784977" cy="4536505"/>
        </p:xfrm>
        <a:graphic>
          <a:graphicData uri="http://schemas.openxmlformats.org/drawingml/2006/table">
            <a:tbl>
              <a:tblPr firstRow="1" bandRow="1">
                <a:tableStyleId>{5C22544A-7EE6-4342-B048-85BDC9FD1C3A}</a:tableStyleId>
              </a:tblPr>
              <a:tblGrid>
                <a:gridCol w="687523">
                  <a:extLst>
                    <a:ext uri="{9D8B030D-6E8A-4147-A177-3AD203B41FA5}">
                      <a16:colId xmlns:a16="http://schemas.microsoft.com/office/drawing/2014/main" val="20000"/>
                    </a:ext>
                  </a:extLst>
                </a:gridCol>
                <a:gridCol w="1756994">
                  <a:extLst>
                    <a:ext uri="{9D8B030D-6E8A-4147-A177-3AD203B41FA5}">
                      <a16:colId xmlns:a16="http://schemas.microsoft.com/office/drawing/2014/main" val="20001"/>
                    </a:ext>
                  </a:extLst>
                </a:gridCol>
                <a:gridCol w="1371907">
                  <a:extLst>
                    <a:ext uri="{9D8B030D-6E8A-4147-A177-3AD203B41FA5}">
                      <a16:colId xmlns:a16="http://schemas.microsoft.com/office/drawing/2014/main" val="20002"/>
                    </a:ext>
                  </a:extLst>
                </a:gridCol>
                <a:gridCol w="1308146">
                  <a:extLst>
                    <a:ext uri="{9D8B030D-6E8A-4147-A177-3AD203B41FA5}">
                      <a16:colId xmlns:a16="http://schemas.microsoft.com/office/drawing/2014/main" val="20003"/>
                    </a:ext>
                  </a:extLst>
                </a:gridCol>
                <a:gridCol w="1244538">
                  <a:extLst>
                    <a:ext uri="{9D8B030D-6E8A-4147-A177-3AD203B41FA5}">
                      <a16:colId xmlns:a16="http://schemas.microsoft.com/office/drawing/2014/main" val="20004"/>
                    </a:ext>
                  </a:extLst>
                </a:gridCol>
                <a:gridCol w="1160872">
                  <a:extLst>
                    <a:ext uri="{9D8B030D-6E8A-4147-A177-3AD203B41FA5}">
                      <a16:colId xmlns:a16="http://schemas.microsoft.com/office/drawing/2014/main" val="20005"/>
                    </a:ext>
                  </a:extLst>
                </a:gridCol>
                <a:gridCol w="1254997">
                  <a:extLst>
                    <a:ext uri="{9D8B030D-6E8A-4147-A177-3AD203B41FA5}">
                      <a16:colId xmlns:a16="http://schemas.microsoft.com/office/drawing/2014/main" val="20006"/>
                    </a:ext>
                  </a:extLst>
                </a:gridCol>
              </a:tblGrid>
              <a:tr h="1376928">
                <a:tc>
                  <a:txBody>
                    <a:bodyPr/>
                    <a:lstStyle/>
                    <a:p>
                      <a:pPr algn="ctr">
                        <a:lnSpc>
                          <a:spcPct val="115000"/>
                        </a:lnSpc>
                        <a:spcAft>
                          <a:spcPts val="0"/>
                        </a:spcAft>
                      </a:pPr>
                      <a:endParaRPr lang="el-GR" sz="1400" dirty="0">
                        <a:latin typeface="Calibri"/>
                        <a:ea typeface="Calibri"/>
                        <a:cs typeface="Times New Roman"/>
                      </a:endParaRPr>
                    </a:p>
                    <a:p>
                      <a:pPr algn="ctr">
                        <a:lnSpc>
                          <a:spcPct val="115000"/>
                        </a:lnSpc>
                        <a:spcAft>
                          <a:spcPts val="0"/>
                        </a:spcAft>
                      </a:pPr>
                      <a:r>
                        <a:rPr lang="el-GR" sz="1400" b="1" dirty="0">
                          <a:latin typeface="Calibri"/>
                          <a:ea typeface="Calibri"/>
                          <a:cs typeface="Times New Roman"/>
                        </a:rPr>
                        <a:t>Α/Α</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endParaRPr lang="el-GR" sz="1400" dirty="0">
                        <a:latin typeface="Calibri"/>
                        <a:ea typeface="Calibri"/>
                        <a:cs typeface="Times New Roman"/>
                      </a:endParaRPr>
                    </a:p>
                    <a:p>
                      <a:pPr algn="ctr">
                        <a:lnSpc>
                          <a:spcPct val="115000"/>
                        </a:lnSpc>
                        <a:spcAft>
                          <a:spcPts val="0"/>
                        </a:spcAft>
                      </a:pPr>
                      <a:r>
                        <a:rPr lang="el-GR" sz="1400" b="1" dirty="0">
                          <a:latin typeface="Calibri"/>
                          <a:ea typeface="Calibri"/>
                          <a:cs typeface="Times New Roman"/>
                        </a:rPr>
                        <a:t>ΚΤΙΡΙΟ</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200" b="1" dirty="0">
                          <a:latin typeface="Calibri"/>
                          <a:ea typeface="Calibri"/>
                          <a:cs typeface="Times New Roman"/>
                        </a:rPr>
                        <a:t>ΘΕΡΜΑΙΝΟΜΕΝΗ ΕΠΙΦΑΝΕΙΑ </a:t>
                      </a:r>
                      <a:endParaRPr lang="el-GR" sz="1200" dirty="0">
                        <a:latin typeface="Calibri"/>
                        <a:ea typeface="Calibri"/>
                        <a:cs typeface="Times New Roman"/>
                      </a:endParaRPr>
                    </a:p>
                    <a:p>
                      <a:pPr algn="ctr">
                        <a:lnSpc>
                          <a:spcPct val="115000"/>
                        </a:lnSpc>
                        <a:spcAft>
                          <a:spcPts val="0"/>
                        </a:spcAft>
                      </a:pPr>
                      <a:r>
                        <a:rPr lang="el-GR" sz="1200" b="1" dirty="0">
                          <a:latin typeface="Calibri"/>
                          <a:ea typeface="Calibri"/>
                          <a:cs typeface="Times New Roman"/>
                        </a:rPr>
                        <a:t>(</a:t>
                      </a:r>
                      <a:r>
                        <a:rPr lang="en-US" sz="1200" b="1" dirty="0">
                          <a:latin typeface="Calibri"/>
                          <a:ea typeface="Calibri"/>
                          <a:cs typeface="Times New Roman"/>
                        </a:rPr>
                        <a:t>m</a:t>
                      </a:r>
                      <a:r>
                        <a:rPr lang="en-US" sz="1200" b="1" baseline="30000" dirty="0">
                          <a:latin typeface="Calibri"/>
                          <a:ea typeface="Calibri"/>
                          <a:cs typeface="Times New Roman"/>
                        </a:rPr>
                        <a:t>2</a:t>
                      </a:r>
                      <a:r>
                        <a:rPr lang="en-US" sz="1200" b="1" dirty="0">
                          <a:latin typeface="Calibri"/>
                          <a:ea typeface="Calibri"/>
                          <a:cs typeface="Times New Roman"/>
                        </a:rPr>
                        <a:t>)</a:t>
                      </a:r>
                      <a:endParaRPr lang="el-GR" sz="12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400" b="1">
                          <a:latin typeface="Calibri"/>
                          <a:ea typeface="Calibri"/>
                          <a:cs typeface="Times New Roman"/>
                        </a:rPr>
                        <a:t>ΕΝΕΡΓΕΙΑΚΗ ΚΑΤΗΓΟΡΙΑ (βάσει </a:t>
                      </a:r>
                      <a:r>
                        <a:rPr lang="en-US" sz="1400" b="1">
                          <a:latin typeface="Calibri"/>
                          <a:ea typeface="Calibri"/>
                          <a:cs typeface="Times New Roman"/>
                        </a:rPr>
                        <a:t>Ex Ante </a:t>
                      </a:r>
                      <a:r>
                        <a:rPr lang="el-GR" sz="1400" b="1">
                          <a:latin typeface="Calibri"/>
                          <a:ea typeface="Calibri"/>
                          <a:cs typeface="Times New Roman"/>
                        </a:rPr>
                        <a:t>Ενεργειακής Επιθεώρησης)</a:t>
                      </a:r>
                      <a:endParaRPr lang="el-GR" sz="140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200" b="1" dirty="0">
                          <a:latin typeface="Calibri"/>
                          <a:ea typeface="Calibri"/>
                          <a:cs typeface="Times New Roman"/>
                        </a:rPr>
                        <a:t>ΕΞΟΙΚΟΝΟΜΗΣΗ ΠΡΩΤΟΓΕΝΟΥΣ ΕΝΕΡΓΕΙΑΣ (%)</a:t>
                      </a:r>
                      <a:endParaRPr lang="el-GR" sz="12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400" b="1">
                          <a:latin typeface="Calibri"/>
                          <a:ea typeface="Calibri"/>
                          <a:cs typeface="Times New Roman"/>
                        </a:rPr>
                        <a:t>ΑΠΟΦΥΓΗ ΕΚΠΟΜΠΗΣ </a:t>
                      </a:r>
                      <a:r>
                        <a:rPr lang="en-US" sz="1400" b="1">
                          <a:latin typeface="Calibri"/>
                          <a:ea typeface="Calibri"/>
                          <a:cs typeface="Times New Roman"/>
                        </a:rPr>
                        <a:t>CO</a:t>
                      </a:r>
                      <a:r>
                        <a:rPr lang="el-GR" sz="1400" b="1" baseline="-25000">
                          <a:latin typeface="Calibri"/>
                          <a:ea typeface="Calibri"/>
                          <a:cs typeface="Times New Roman"/>
                        </a:rPr>
                        <a:t>2</a:t>
                      </a:r>
                      <a:endParaRPr lang="el-GR" sz="1400">
                        <a:latin typeface="Calibri"/>
                        <a:ea typeface="Calibri"/>
                        <a:cs typeface="Times New Roman"/>
                      </a:endParaRPr>
                    </a:p>
                    <a:p>
                      <a:pPr algn="ctr">
                        <a:lnSpc>
                          <a:spcPct val="115000"/>
                        </a:lnSpc>
                        <a:spcAft>
                          <a:spcPts val="0"/>
                        </a:spcAft>
                      </a:pPr>
                      <a:r>
                        <a:rPr lang="el-GR" sz="1400" b="1">
                          <a:latin typeface="Calibri"/>
                          <a:ea typeface="Calibri"/>
                          <a:cs typeface="Times New Roman"/>
                        </a:rPr>
                        <a:t>(</a:t>
                      </a:r>
                      <a:r>
                        <a:rPr lang="en-US" sz="1400" b="1">
                          <a:latin typeface="Calibri"/>
                          <a:ea typeface="Calibri"/>
                          <a:cs typeface="Times New Roman"/>
                        </a:rPr>
                        <a:t>tnCO</a:t>
                      </a:r>
                      <a:r>
                        <a:rPr lang="el-GR" sz="1400" b="1" baseline="-25000">
                          <a:latin typeface="Calibri"/>
                          <a:ea typeface="Calibri"/>
                          <a:cs typeface="Times New Roman"/>
                        </a:rPr>
                        <a:t>2</a:t>
                      </a:r>
                      <a:r>
                        <a:rPr lang="el-GR" sz="1400" b="1">
                          <a:latin typeface="Calibri"/>
                          <a:ea typeface="Calibri"/>
                          <a:cs typeface="Times New Roman"/>
                        </a:rPr>
                        <a:t> / έτος)</a:t>
                      </a:r>
                      <a:endParaRPr lang="el-GR" sz="140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200" b="1" dirty="0">
                          <a:latin typeface="Calibri"/>
                          <a:ea typeface="Calibri"/>
                          <a:cs typeface="Times New Roman"/>
                        </a:rPr>
                        <a:t>ΠΑΡΑΓΟΜΕΝΗ ΗΛΕΚΤΡΙΚΗ ΕΝΕΡΓΕΙΑ ΑΠΟ ΤΟ Φ/Β ΣΥΣΤΗΜΑ (</a:t>
                      </a:r>
                      <a:r>
                        <a:rPr lang="en-US" sz="1200" b="1" dirty="0">
                          <a:latin typeface="Calibri"/>
                          <a:ea typeface="Calibri"/>
                          <a:cs typeface="Times New Roman"/>
                        </a:rPr>
                        <a:t>kWh</a:t>
                      </a:r>
                      <a:r>
                        <a:rPr lang="el-GR" sz="1200" b="1" dirty="0">
                          <a:latin typeface="Calibri"/>
                          <a:ea typeface="Calibri"/>
                          <a:cs typeface="Times New Roman"/>
                        </a:rPr>
                        <a:t>/έτος)</a:t>
                      </a:r>
                      <a:endParaRPr lang="el-GR" sz="1200"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729133">
                <a:tc>
                  <a:txBody>
                    <a:bodyPr/>
                    <a:lstStyle/>
                    <a:p>
                      <a:pPr algn="ctr">
                        <a:lnSpc>
                          <a:spcPct val="115000"/>
                        </a:lnSpc>
                        <a:spcAft>
                          <a:spcPts val="0"/>
                        </a:spcAft>
                      </a:pPr>
                      <a:r>
                        <a:rPr lang="el-GR" sz="1400" dirty="0">
                          <a:latin typeface="Calibri"/>
                          <a:ea typeface="Calibri"/>
                          <a:cs typeface="Times New Roman"/>
                        </a:rPr>
                        <a:t>1</a:t>
                      </a:r>
                    </a:p>
                  </a:txBody>
                  <a:tcPr marL="68580" marR="68580" marT="0" marB="0" anchor="ctr"/>
                </a:tc>
                <a:tc>
                  <a:txBody>
                    <a:bodyPr/>
                    <a:lstStyle/>
                    <a:p>
                      <a:pPr>
                        <a:lnSpc>
                          <a:spcPct val="115000"/>
                        </a:lnSpc>
                        <a:spcAft>
                          <a:spcPts val="0"/>
                        </a:spcAft>
                      </a:pPr>
                      <a:r>
                        <a:rPr lang="el-GR" sz="1400" dirty="0">
                          <a:latin typeface="Calibri"/>
                          <a:ea typeface="Calibri"/>
                          <a:cs typeface="Times New Roman"/>
                        </a:rPr>
                        <a:t>1</a:t>
                      </a:r>
                      <a:r>
                        <a:rPr lang="el-GR" sz="1400" baseline="30000" dirty="0">
                          <a:latin typeface="Calibri"/>
                          <a:ea typeface="Calibri"/>
                          <a:cs typeface="Times New Roman"/>
                        </a:rPr>
                        <a:t>ο</a:t>
                      </a:r>
                      <a:r>
                        <a:rPr lang="el-GR" sz="1400" dirty="0">
                          <a:latin typeface="Calibri"/>
                          <a:ea typeface="Calibri"/>
                          <a:cs typeface="Times New Roman"/>
                        </a:rPr>
                        <a:t> ΓΥΜΝΑΣΙΟ – 1</a:t>
                      </a:r>
                      <a:r>
                        <a:rPr lang="el-GR" sz="1400" baseline="30000" dirty="0">
                          <a:latin typeface="Calibri"/>
                          <a:ea typeface="Calibri"/>
                          <a:cs typeface="Times New Roman"/>
                        </a:rPr>
                        <a:t>ο</a:t>
                      </a:r>
                      <a:r>
                        <a:rPr lang="el-GR" sz="1400" dirty="0">
                          <a:latin typeface="Calibri"/>
                          <a:ea typeface="Calibri"/>
                          <a:cs typeface="Times New Roman"/>
                        </a:rPr>
                        <a:t> ΛΥΚΕΙΟ ΜΟΣΧΑΤΟΥ</a:t>
                      </a:r>
                    </a:p>
                  </a:txBody>
                  <a:tcPr marL="68580" marR="68580" marT="0" marB="0" anchor="ctr"/>
                </a:tc>
                <a:tc>
                  <a:txBody>
                    <a:bodyPr/>
                    <a:lstStyle/>
                    <a:p>
                      <a:pPr algn="ctr">
                        <a:lnSpc>
                          <a:spcPct val="115000"/>
                        </a:lnSpc>
                        <a:spcAft>
                          <a:spcPts val="0"/>
                        </a:spcAft>
                      </a:pPr>
                      <a:r>
                        <a:rPr lang="en-US" sz="1400" dirty="0">
                          <a:latin typeface="Calibri"/>
                          <a:ea typeface="Calibri"/>
                          <a:cs typeface="Times New Roman"/>
                        </a:rPr>
                        <a:t>2219,60</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Γ από Ζ</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43</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35,54</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15.000</a:t>
                      </a:r>
                    </a:p>
                  </a:txBody>
                  <a:tcPr marL="68580" marR="68580" marT="0" marB="0" anchor="ctr"/>
                </a:tc>
                <a:extLst>
                  <a:ext uri="{0D108BD9-81ED-4DB2-BD59-A6C34878D82A}">
                    <a16:rowId xmlns:a16="http://schemas.microsoft.com/office/drawing/2014/main" val="10001"/>
                  </a:ext>
                </a:extLst>
              </a:tr>
              <a:tr h="486089">
                <a:tc>
                  <a:txBody>
                    <a:bodyPr/>
                    <a:lstStyle/>
                    <a:p>
                      <a:pPr algn="ctr">
                        <a:lnSpc>
                          <a:spcPct val="115000"/>
                        </a:lnSpc>
                        <a:spcAft>
                          <a:spcPts val="0"/>
                        </a:spcAft>
                      </a:pPr>
                      <a:r>
                        <a:rPr lang="el-GR" sz="1400" dirty="0">
                          <a:latin typeface="Calibri"/>
                          <a:ea typeface="Calibri"/>
                          <a:cs typeface="Times New Roman"/>
                        </a:rPr>
                        <a:t>2</a:t>
                      </a:r>
                    </a:p>
                  </a:txBody>
                  <a:tcPr marL="68580" marR="68580" marT="0" marB="0" anchor="ctr"/>
                </a:tc>
                <a:tc>
                  <a:txBody>
                    <a:bodyPr/>
                    <a:lstStyle/>
                    <a:p>
                      <a:pPr>
                        <a:lnSpc>
                          <a:spcPct val="115000"/>
                        </a:lnSpc>
                        <a:spcAft>
                          <a:spcPts val="0"/>
                        </a:spcAft>
                      </a:pPr>
                      <a:r>
                        <a:rPr lang="el-GR" sz="1400" dirty="0">
                          <a:latin typeface="Calibri"/>
                          <a:ea typeface="Calibri"/>
                          <a:cs typeface="Times New Roman"/>
                        </a:rPr>
                        <a:t>2</a:t>
                      </a:r>
                      <a:r>
                        <a:rPr lang="el-GR" sz="1400" baseline="30000" dirty="0">
                          <a:latin typeface="Calibri"/>
                          <a:ea typeface="Calibri"/>
                          <a:cs typeface="Times New Roman"/>
                        </a:rPr>
                        <a:t>ο</a:t>
                      </a:r>
                      <a:r>
                        <a:rPr lang="el-GR" sz="1400" dirty="0">
                          <a:latin typeface="Calibri"/>
                          <a:ea typeface="Calibri"/>
                          <a:cs typeface="Times New Roman"/>
                        </a:rPr>
                        <a:t> ΛΥΚΕΙΟ ΜΟΣΧΑΤΟΥ</a:t>
                      </a:r>
                    </a:p>
                  </a:txBody>
                  <a:tcPr marL="68580" marR="68580" marT="0" marB="0" anchor="ctr"/>
                </a:tc>
                <a:tc>
                  <a:txBody>
                    <a:bodyPr/>
                    <a:lstStyle/>
                    <a:p>
                      <a:pPr algn="ctr">
                        <a:lnSpc>
                          <a:spcPct val="115000"/>
                        </a:lnSpc>
                        <a:spcAft>
                          <a:spcPts val="0"/>
                        </a:spcAft>
                      </a:pPr>
                      <a:r>
                        <a:rPr lang="en-US" sz="1400" dirty="0">
                          <a:latin typeface="Calibri"/>
                          <a:ea typeface="Calibri"/>
                          <a:cs typeface="Times New Roman"/>
                        </a:rPr>
                        <a:t>2404,35</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Γ από Ζ</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40</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27,41</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15.000</a:t>
                      </a:r>
                    </a:p>
                  </a:txBody>
                  <a:tcPr marL="68580" marR="68580" marT="0" marB="0" anchor="ctr"/>
                </a:tc>
                <a:extLst>
                  <a:ext uri="{0D108BD9-81ED-4DB2-BD59-A6C34878D82A}">
                    <a16:rowId xmlns:a16="http://schemas.microsoft.com/office/drawing/2014/main" val="10002"/>
                  </a:ext>
                </a:extLst>
              </a:tr>
              <a:tr h="729133">
                <a:tc>
                  <a:txBody>
                    <a:bodyPr/>
                    <a:lstStyle/>
                    <a:p>
                      <a:pPr algn="ctr">
                        <a:lnSpc>
                          <a:spcPct val="115000"/>
                        </a:lnSpc>
                        <a:spcAft>
                          <a:spcPts val="0"/>
                        </a:spcAft>
                      </a:pPr>
                      <a:r>
                        <a:rPr lang="el-GR" sz="1400" dirty="0">
                          <a:latin typeface="Calibri"/>
                          <a:ea typeface="Calibri"/>
                          <a:cs typeface="Times New Roman"/>
                        </a:rPr>
                        <a:t>3</a:t>
                      </a:r>
                    </a:p>
                  </a:txBody>
                  <a:tcPr marL="68580" marR="68580" marT="0" marB="0" anchor="ctr"/>
                </a:tc>
                <a:tc>
                  <a:txBody>
                    <a:bodyPr/>
                    <a:lstStyle/>
                    <a:p>
                      <a:pPr>
                        <a:lnSpc>
                          <a:spcPct val="115000"/>
                        </a:lnSpc>
                        <a:spcAft>
                          <a:spcPts val="0"/>
                        </a:spcAft>
                      </a:pPr>
                      <a:r>
                        <a:rPr lang="el-GR" sz="1400" dirty="0">
                          <a:latin typeface="Calibri"/>
                          <a:ea typeface="Calibri"/>
                          <a:cs typeface="Times New Roman"/>
                        </a:rPr>
                        <a:t>1</a:t>
                      </a:r>
                      <a:r>
                        <a:rPr lang="el-GR" sz="1400" baseline="30000" dirty="0">
                          <a:latin typeface="Calibri"/>
                          <a:ea typeface="Calibri"/>
                          <a:cs typeface="Times New Roman"/>
                        </a:rPr>
                        <a:t>ο</a:t>
                      </a:r>
                      <a:r>
                        <a:rPr lang="el-GR" sz="1400" dirty="0">
                          <a:latin typeface="Calibri"/>
                          <a:ea typeface="Calibri"/>
                          <a:cs typeface="Times New Roman"/>
                        </a:rPr>
                        <a:t> ΔΗΜΟΤΙΚΟ ΣΧΟΛΕΙΟ ΜΟΣΧΑΤΟΥ</a:t>
                      </a:r>
                    </a:p>
                  </a:txBody>
                  <a:tcPr marL="68580" marR="68580" marT="0" marB="0" anchor="ctr"/>
                </a:tc>
                <a:tc>
                  <a:txBody>
                    <a:bodyPr/>
                    <a:lstStyle/>
                    <a:p>
                      <a:pPr algn="ctr">
                        <a:lnSpc>
                          <a:spcPct val="115000"/>
                        </a:lnSpc>
                        <a:spcAft>
                          <a:spcPts val="0"/>
                        </a:spcAft>
                      </a:pPr>
                      <a:r>
                        <a:rPr lang="en-US" sz="1400" dirty="0">
                          <a:latin typeface="Calibri"/>
                          <a:ea typeface="Calibri"/>
                          <a:cs typeface="Times New Roman"/>
                        </a:rPr>
                        <a:t>1951,67</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Γ από Ε</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43</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39,19</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a:t>
                      </a:r>
                    </a:p>
                  </a:txBody>
                  <a:tcPr marL="68580" marR="68580" marT="0" marB="0" anchor="ctr"/>
                </a:tc>
                <a:extLst>
                  <a:ext uri="{0D108BD9-81ED-4DB2-BD59-A6C34878D82A}">
                    <a16:rowId xmlns:a16="http://schemas.microsoft.com/office/drawing/2014/main" val="10003"/>
                  </a:ext>
                </a:extLst>
              </a:tr>
              <a:tr h="729133">
                <a:tc>
                  <a:txBody>
                    <a:bodyPr/>
                    <a:lstStyle/>
                    <a:p>
                      <a:pPr algn="ctr">
                        <a:lnSpc>
                          <a:spcPct val="115000"/>
                        </a:lnSpc>
                        <a:spcAft>
                          <a:spcPts val="0"/>
                        </a:spcAft>
                      </a:pPr>
                      <a:r>
                        <a:rPr lang="el-GR" sz="1400" dirty="0">
                          <a:latin typeface="Calibri"/>
                          <a:ea typeface="Calibri"/>
                          <a:cs typeface="Times New Roman"/>
                        </a:rPr>
                        <a:t>4</a:t>
                      </a:r>
                    </a:p>
                  </a:txBody>
                  <a:tcPr marL="68580" marR="68580" marT="0" marB="0" anchor="ctr"/>
                </a:tc>
                <a:tc>
                  <a:txBody>
                    <a:bodyPr/>
                    <a:lstStyle/>
                    <a:p>
                      <a:pPr>
                        <a:lnSpc>
                          <a:spcPct val="115000"/>
                        </a:lnSpc>
                        <a:spcAft>
                          <a:spcPts val="0"/>
                        </a:spcAft>
                      </a:pPr>
                      <a:r>
                        <a:rPr lang="el-GR" sz="1400" dirty="0">
                          <a:latin typeface="Calibri"/>
                          <a:ea typeface="Calibri"/>
                          <a:cs typeface="Times New Roman"/>
                        </a:rPr>
                        <a:t>3</a:t>
                      </a:r>
                      <a:r>
                        <a:rPr lang="el-GR" sz="1400" baseline="30000" dirty="0">
                          <a:latin typeface="Calibri"/>
                          <a:ea typeface="Calibri"/>
                          <a:cs typeface="Times New Roman"/>
                        </a:rPr>
                        <a:t>ο</a:t>
                      </a:r>
                      <a:r>
                        <a:rPr lang="el-GR" sz="1400" dirty="0">
                          <a:latin typeface="Calibri"/>
                          <a:ea typeface="Calibri"/>
                          <a:cs typeface="Times New Roman"/>
                        </a:rPr>
                        <a:t> ΔΗΜΟΤΙΚΟ ΣΧΟΛΕΙΟ ΜΟΣΧΑΤΟΥ </a:t>
                      </a:r>
                    </a:p>
                  </a:txBody>
                  <a:tcPr marL="68580" marR="68580" marT="0" marB="0" anchor="ctr"/>
                </a:tc>
                <a:tc>
                  <a:txBody>
                    <a:bodyPr/>
                    <a:lstStyle/>
                    <a:p>
                      <a:pPr algn="ctr">
                        <a:lnSpc>
                          <a:spcPct val="115000"/>
                        </a:lnSpc>
                        <a:spcAft>
                          <a:spcPts val="0"/>
                        </a:spcAft>
                      </a:pPr>
                      <a:r>
                        <a:rPr lang="en-US" sz="1400" dirty="0">
                          <a:latin typeface="Calibri"/>
                          <a:ea typeface="Calibri"/>
                          <a:cs typeface="Times New Roman"/>
                        </a:rPr>
                        <a:t>2037,48</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Γ από Η</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42</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19,66</a:t>
                      </a:r>
                    </a:p>
                  </a:txBody>
                  <a:tcPr marL="68580" marR="68580" marT="0" marB="0" anchor="ctr"/>
                </a:tc>
                <a:tc>
                  <a:txBody>
                    <a:bodyPr/>
                    <a:lstStyle/>
                    <a:p>
                      <a:pPr algn="ctr">
                        <a:lnSpc>
                          <a:spcPct val="115000"/>
                        </a:lnSpc>
                        <a:spcAft>
                          <a:spcPts val="0"/>
                        </a:spcAft>
                      </a:pPr>
                      <a:r>
                        <a:rPr lang="el-GR" sz="1400" dirty="0">
                          <a:latin typeface="Calibri"/>
                          <a:ea typeface="Calibri"/>
                          <a:cs typeface="Times New Roman"/>
                        </a:rPr>
                        <a:t>15.000</a:t>
                      </a:r>
                    </a:p>
                  </a:txBody>
                  <a:tcPr marL="68580" marR="68580" marT="0" marB="0" anchor="ctr"/>
                </a:tc>
                <a:extLst>
                  <a:ext uri="{0D108BD9-81ED-4DB2-BD59-A6C34878D82A}">
                    <a16:rowId xmlns:a16="http://schemas.microsoft.com/office/drawing/2014/main" val="10004"/>
                  </a:ext>
                </a:extLst>
              </a:tr>
              <a:tr h="486089">
                <a:tc>
                  <a:txBody>
                    <a:bodyPr/>
                    <a:lstStyle/>
                    <a:p>
                      <a:pPr algn="ctr">
                        <a:lnSpc>
                          <a:spcPct val="115000"/>
                        </a:lnSpc>
                        <a:spcAft>
                          <a:spcPts val="0"/>
                        </a:spcAft>
                      </a:pPr>
                      <a:endParaRPr lang="el-GR" sz="1400">
                        <a:latin typeface="Calibri"/>
                        <a:ea typeface="Calibri"/>
                        <a:cs typeface="Times New Roman"/>
                      </a:endParaRPr>
                    </a:p>
                  </a:txBody>
                  <a:tcPr marL="68580" marR="68580" marT="0" marB="0" anchor="ctr"/>
                </a:tc>
                <a:tc>
                  <a:txBody>
                    <a:bodyPr/>
                    <a:lstStyle/>
                    <a:p>
                      <a:pPr>
                        <a:lnSpc>
                          <a:spcPct val="115000"/>
                        </a:lnSpc>
                        <a:spcAft>
                          <a:spcPts val="0"/>
                        </a:spcAft>
                      </a:pPr>
                      <a:r>
                        <a:rPr lang="el-GR" sz="1400" b="1" dirty="0">
                          <a:latin typeface="Calibri"/>
                          <a:ea typeface="Calibri"/>
                          <a:cs typeface="Times New Roman"/>
                        </a:rPr>
                        <a:t>ΣΥΝΟΛΟ</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US" sz="1400" b="1" dirty="0">
                          <a:latin typeface="Calibri"/>
                          <a:ea typeface="Calibri"/>
                          <a:cs typeface="Times New Roman"/>
                        </a:rPr>
                        <a:t>8613,13</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endParaRPr lang="el-GR" sz="1400">
                        <a:latin typeface="Calibri"/>
                        <a:ea typeface="Calibri"/>
                        <a:cs typeface="Times New Roman"/>
                      </a:endParaRPr>
                    </a:p>
                  </a:txBody>
                  <a:tcPr marL="68580" marR="68580" marT="0" marB="0" anchor="ctr"/>
                </a:tc>
                <a:tc>
                  <a:txBody>
                    <a:bodyPr/>
                    <a:lstStyle/>
                    <a:p>
                      <a:pPr algn="ctr">
                        <a:lnSpc>
                          <a:spcPct val="115000"/>
                        </a:lnSpc>
                        <a:spcAft>
                          <a:spcPts val="0"/>
                        </a:spcAft>
                      </a:pP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400" b="1" dirty="0">
                          <a:latin typeface="Calibri"/>
                          <a:ea typeface="Calibri"/>
                          <a:cs typeface="Times New Roman"/>
                        </a:rPr>
                        <a:t>121,80</a:t>
                      </a:r>
                      <a:endParaRPr lang="el-GR"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l-GR" sz="1400" b="1" dirty="0">
                          <a:latin typeface="Calibri"/>
                          <a:ea typeface="Calibri"/>
                          <a:cs typeface="Times New Roman"/>
                        </a:rPr>
                        <a:t>45.000</a:t>
                      </a:r>
                      <a:endParaRPr lang="el-GR" sz="1400" dirty="0">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587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fontScale="92500" lnSpcReduction="10000"/>
          </a:bodyPr>
          <a:lstStyle/>
          <a:p>
            <a:r>
              <a:rPr lang="el-GR" sz="2800" b="1" dirty="0">
                <a:solidFill>
                  <a:schemeClr val="tx1"/>
                </a:solidFill>
              </a:rPr>
              <a:t>Ι) Επιχειρησιακό Πρόγραμμα «Περιβάλλον – Αειφόρος Ανάπτυξη»</a:t>
            </a:r>
          </a:p>
          <a:p>
            <a:r>
              <a:rPr lang="el-GR" sz="2800" b="1" dirty="0">
                <a:solidFill>
                  <a:schemeClr val="tx1"/>
                </a:solidFill>
              </a:rPr>
              <a:t>ΕΠΠΕΡΑΑ</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680520" y="1916832"/>
            <a:ext cx="4355976" cy="2862322"/>
          </a:xfrm>
          <a:prstGeom prst="rect">
            <a:avLst/>
          </a:prstGeom>
          <a:noFill/>
        </p:spPr>
        <p:txBody>
          <a:bodyPr wrap="square" rtlCol="0">
            <a:spAutoFit/>
          </a:bodyPr>
          <a:lstStyle/>
          <a:p>
            <a:pPr lvl="0"/>
            <a:r>
              <a:rPr lang="el-GR" b="1" dirty="0"/>
              <a:t>1</a:t>
            </a:r>
            <a:r>
              <a:rPr lang="el-GR" b="1" baseline="30000" dirty="0"/>
              <a:t>ο</a:t>
            </a:r>
            <a:r>
              <a:rPr lang="el-GR" b="1" dirty="0"/>
              <a:t> Γυμνάσιο – 1</a:t>
            </a:r>
            <a:r>
              <a:rPr lang="el-GR" b="1" baseline="30000" dirty="0"/>
              <a:t>ο</a:t>
            </a:r>
            <a:r>
              <a:rPr lang="el-GR" b="1" dirty="0"/>
              <a:t> Λύκειο Μοσχάτου</a:t>
            </a:r>
          </a:p>
          <a:p>
            <a:pPr lvl="0"/>
            <a:endParaRPr lang="el-GR" dirty="0"/>
          </a:p>
          <a:p>
            <a:pPr marL="285750" lvl="0" indent="-285750">
              <a:buFont typeface="Arial" pitchFamily="34" charset="0"/>
              <a:buChar char="•"/>
            </a:pPr>
            <a:r>
              <a:rPr lang="el-GR" dirty="0"/>
              <a:t>Αντικατάσταση Κουφωμάτων (πλαίσια με </a:t>
            </a:r>
            <a:r>
              <a:rPr lang="el-GR" dirty="0" err="1"/>
              <a:t>θερμοδιακοπή</a:t>
            </a:r>
            <a:r>
              <a:rPr lang="el-GR" dirty="0"/>
              <a:t>, «Ενεργειακοί υαλοπίνακες» χαμηλής εκπομπής </a:t>
            </a:r>
            <a:r>
              <a:rPr lang="el-GR" dirty="0" err="1"/>
              <a:t>Low</a:t>
            </a:r>
            <a:r>
              <a:rPr lang="el-GR" dirty="0"/>
              <a:t>-e).</a:t>
            </a:r>
          </a:p>
          <a:p>
            <a:pPr marL="285750" lvl="0" indent="-285750">
              <a:buFont typeface="Arial" pitchFamily="34" charset="0"/>
              <a:buChar char="•"/>
            </a:pPr>
            <a:r>
              <a:rPr lang="el-GR" dirty="0" err="1"/>
              <a:t>Θερμοϋγρομόνωση</a:t>
            </a:r>
            <a:r>
              <a:rPr lang="el-GR" dirty="0"/>
              <a:t> δώματος.</a:t>
            </a:r>
          </a:p>
          <a:p>
            <a:pPr marL="285750" lvl="0" indent="-285750">
              <a:buFont typeface="Arial" pitchFamily="34" charset="0"/>
              <a:buChar char="•"/>
            </a:pPr>
            <a:r>
              <a:rPr lang="el-GR" dirty="0"/>
              <a:t>Εγκατάσταση Συστήματος Αντιστάθμισης</a:t>
            </a:r>
          </a:p>
          <a:p>
            <a:pPr marL="285750" lvl="0" indent="-285750">
              <a:buFont typeface="Arial" pitchFamily="34" charset="0"/>
              <a:buChar char="•"/>
            </a:pPr>
            <a:r>
              <a:rPr lang="el-GR" dirty="0"/>
              <a:t>Αντικατάσταση φωτιστικών σωμάτων</a:t>
            </a:r>
          </a:p>
          <a:p>
            <a:pPr marL="285750" lvl="0" indent="-285750">
              <a:buFont typeface="Arial" pitchFamily="34" charset="0"/>
              <a:buChar char="•"/>
            </a:pPr>
            <a:r>
              <a:rPr lang="el-GR" dirty="0"/>
              <a:t>Εγκατάσταση Φ/Β Συστήματος, ισχύος 10kWp</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3" y="1885379"/>
            <a:ext cx="4511267" cy="2958350"/>
          </a:xfrm>
          <a:prstGeom prst="rect">
            <a:avLst/>
          </a:prstGeom>
        </p:spPr>
      </p:pic>
    </p:spTree>
    <p:extLst>
      <p:ext uri="{BB962C8B-B14F-4D97-AF65-F5344CB8AC3E}">
        <p14:creationId xmlns:p14="http://schemas.microsoft.com/office/powerpoint/2010/main" val="784979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348880"/>
            <a:ext cx="7772400" cy="792088"/>
          </a:xfrm>
        </p:spPr>
        <p:txBody>
          <a:bodyPr>
            <a:noAutofit/>
          </a:bodyPr>
          <a:lstStyle/>
          <a:p>
            <a:r>
              <a:rPr lang="el-GR" sz="4000" b="1" dirty="0"/>
              <a:t>ΔΡΑΣΕΙΣ </a:t>
            </a:r>
            <a:br>
              <a:rPr lang="el-GR" sz="4000" b="1" dirty="0"/>
            </a:br>
            <a:r>
              <a:rPr lang="el-GR" sz="4000" b="1" dirty="0"/>
              <a:t>ΤΟΥ ΔΗΜΟΥ ΜΟΣΧΑΤΟΥ – ΤΑΥΡΟΥ ΓΙΑ ΤΗΝ ΠΡΟΣΤΑΣΙΑ </a:t>
            </a:r>
            <a:br>
              <a:rPr lang="el-GR" sz="4000" b="1" dirty="0"/>
            </a:br>
            <a:r>
              <a:rPr lang="el-GR" sz="4000" b="1" dirty="0"/>
              <a:t>ΤΟΥ ΠΕΡΙΒΑΛΛΟΝΤΟΣ </a:t>
            </a:r>
            <a:br>
              <a:rPr lang="el-GR" sz="4000" b="1" dirty="0"/>
            </a:br>
            <a:r>
              <a:rPr lang="el-GR" sz="4000" b="1" dirty="0"/>
              <a:t>ΚΑΙ ΤΗΝ ΚΛΙΜΑΤΙΚΗ ΑΛΛΑΓΗ</a:t>
            </a:r>
            <a:endParaRPr lang="en-US" sz="4000" b="1" dirty="0"/>
          </a:p>
        </p:txBody>
      </p:sp>
    </p:spTree>
    <p:extLst>
      <p:ext uri="{BB962C8B-B14F-4D97-AF65-F5344CB8AC3E}">
        <p14:creationId xmlns:p14="http://schemas.microsoft.com/office/powerpoint/2010/main" val="300385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fontScale="92500" lnSpcReduction="10000"/>
          </a:bodyPr>
          <a:lstStyle/>
          <a:p>
            <a:r>
              <a:rPr lang="el-GR" sz="2800" b="1" dirty="0">
                <a:solidFill>
                  <a:schemeClr val="tx1"/>
                </a:solidFill>
              </a:rPr>
              <a:t>Ι) Επιχειρησιακό Πρόγραμμα «Περιβάλλον – Αειφόρος Ανάπτυξη»</a:t>
            </a:r>
          </a:p>
          <a:p>
            <a:r>
              <a:rPr lang="el-GR" sz="2800" b="1" dirty="0">
                <a:solidFill>
                  <a:schemeClr val="tx1"/>
                </a:solidFill>
              </a:rPr>
              <a:t>ΕΠΠΕΡΑΑ</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680520" y="1794893"/>
            <a:ext cx="4355976" cy="3139321"/>
          </a:xfrm>
          <a:prstGeom prst="rect">
            <a:avLst/>
          </a:prstGeom>
          <a:noFill/>
        </p:spPr>
        <p:txBody>
          <a:bodyPr wrap="square" rtlCol="0">
            <a:spAutoFit/>
          </a:bodyPr>
          <a:lstStyle/>
          <a:p>
            <a:pPr lvl="0"/>
            <a:r>
              <a:rPr lang="el-GR" b="1" dirty="0"/>
              <a:t>2</a:t>
            </a:r>
            <a:r>
              <a:rPr lang="el-GR" b="1" baseline="30000" dirty="0"/>
              <a:t>ο</a:t>
            </a:r>
            <a:r>
              <a:rPr lang="el-GR" b="1" dirty="0"/>
              <a:t> Λύκειο Μοσχάτου</a:t>
            </a:r>
          </a:p>
          <a:p>
            <a:pPr lvl="0"/>
            <a:endParaRPr lang="el-GR" dirty="0"/>
          </a:p>
          <a:p>
            <a:pPr marL="285750" lvl="0" indent="-285750">
              <a:buFont typeface="Arial" pitchFamily="34" charset="0"/>
              <a:buChar char="•"/>
            </a:pPr>
            <a:r>
              <a:rPr lang="el-GR" dirty="0"/>
              <a:t>Αντικατάσταση Κουφωμάτων (πλαίσια με </a:t>
            </a:r>
            <a:r>
              <a:rPr lang="el-GR" dirty="0" err="1"/>
              <a:t>θερμοδιακοπή</a:t>
            </a:r>
            <a:r>
              <a:rPr lang="el-GR" dirty="0"/>
              <a:t>, «Ενεργειακοί υαλοπίνακες» χαμηλής εκπομπής </a:t>
            </a:r>
            <a:r>
              <a:rPr lang="el-GR" dirty="0" err="1"/>
              <a:t>Low</a:t>
            </a:r>
            <a:r>
              <a:rPr lang="el-GR" dirty="0"/>
              <a:t>-e).</a:t>
            </a:r>
          </a:p>
          <a:p>
            <a:pPr marL="285750" lvl="0" indent="-285750">
              <a:buFont typeface="Arial" pitchFamily="34" charset="0"/>
              <a:buChar char="•"/>
            </a:pPr>
            <a:r>
              <a:rPr lang="el-GR" dirty="0"/>
              <a:t>Αντικατάσταση Λέβητα</a:t>
            </a:r>
          </a:p>
          <a:p>
            <a:pPr marL="285750" lvl="0" indent="-285750">
              <a:buFont typeface="Arial" pitchFamily="34" charset="0"/>
              <a:buChar char="•"/>
            </a:pPr>
            <a:r>
              <a:rPr lang="el-GR" dirty="0" err="1"/>
              <a:t>Θερμοϋγρομόνωση</a:t>
            </a:r>
            <a:r>
              <a:rPr lang="el-GR" dirty="0"/>
              <a:t> δώματος</a:t>
            </a:r>
          </a:p>
          <a:p>
            <a:pPr marL="285750" lvl="0" indent="-285750">
              <a:buFont typeface="Arial" pitchFamily="34" charset="0"/>
              <a:buChar char="•"/>
            </a:pPr>
            <a:r>
              <a:rPr lang="el-GR" dirty="0"/>
              <a:t>Εγκατάσταση Συστήματος Αντιστάθμισης</a:t>
            </a:r>
          </a:p>
          <a:p>
            <a:pPr marL="285750" lvl="0" indent="-285750">
              <a:buFont typeface="Arial" pitchFamily="34" charset="0"/>
              <a:buChar char="•"/>
            </a:pPr>
            <a:r>
              <a:rPr lang="el-GR" dirty="0"/>
              <a:t>Αντικατάσταση φωτιστικών σωμάτων</a:t>
            </a:r>
          </a:p>
          <a:p>
            <a:pPr marL="285750" lvl="0" indent="-285750">
              <a:buFont typeface="Arial" pitchFamily="34" charset="0"/>
              <a:buChar char="•"/>
            </a:pPr>
            <a:r>
              <a:rPr lang="el-GR" dirty="0"/>
              <a:t>Εγκατάσταση Φ/Β Συστήματος, ισχύος 10kWp</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59" y="1885379"/>
            <a:ext cx="4448015" cy="2958350"/>
          </a:xfrm>
          <a:prstGeom prst="rect">
            <a:avLst/>
          </a:prstGeom>
        </p:spPr>
      </p:pic>
    </p:spTree>
    <p:extLst>
      <p:ext uri="{BB962C8B-B14F-4D97-AF65-F5344CB8AC3E}">
        <p14:creationId xmlns:p14="http://schemas.microsoft.com/office/powerpoint/2010/main" val="1509428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fontScale="92500" lnSpcReduction="10000"/>
          </a:bodyPr>
          <a:lstStyle/>
          <a:p>
            <a:r>
              <a:rPr lang="el-GR" sz="2800" b="1" dirty="0">
                <a:solidFill>
                  <a:schemeClr val="tx1"/>
                </a:solidFill>
              </a:rPr>
              <a:t>Ι) Επιχειρησιακό Πρόγραμμα «Περιβάλλον – Αειφόρος Ανάπτυξη»</a:t>
            </a:r>
          </a:p>
          <a:p>
            <a:r>
              <a:rPr lang="el-GR" sz="2800" b="1" dirty="0">
                <a:solidFill>
                  <a:schemeClr val="tx1"/>
                </a:solidFill>
              </a:rPr>
              <a:t>ΕΠΠΕΡΑΑ</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645097" y="2071891"/>
            <a:ext cx="4355976" cy="2585323"/>
          </a:xfrm>
          <a:prstGeom prst="rect">
            <a:avLst/>
          </a:prstGeom>
          <a:noFill/>
        </p:spPr>
        <p:txBody>
          <a:bodyPr wrap="square" rtlCol="0">
            <a:spAutoFit/>
          </a:bodyPr>
          <a:lstStyle/>
          <a:p>
            <a:pPr lvl="0"/>
            <a:r>
              <a:rPr lang="el-GR" b="1" dirty="0"/>
              <a:t>1</a:t>
            </a:r>
            <a:r>
              <a:rPr lang="el-GR" b="1" baseline="30000" dirty="0"/>
              <a:t>ο</a:t>
            </a:r>
            <a:r>
              <a:rPr lang="el-GR" b="1" dirty="0"/>
              <a:t> Δημοτικό Σχολείο Μοσχάτου</a:t>
            </a:r>
          </a:p>
          <a:p>
            <a:pPr lvl="0"/>
            <a:endParaRPr lang="el-GR" dirty="0"/>
          </a:p>
          <a:p>
            <a:pPr marL="285750" lvl="0" indent="-285750">
              <a:buFont typeface="Arial" pitchFamily="34" charset="0"/>
              <a:buChar char="•"/>
            </a:pPr>
            <a:r>
              <a:rPr lang="el-GR" dirty="0"/>
              <a:t>Αντικατάσταση Κουφωμάτων (πλαίσια με </a:t>
            </a:r>
            <a:r>
              <a:rPr lang="el-GR" dirty="0" err="1"/>
              <a:t>θερμοδιακοπή</a:t>
            </a:r>
            <a:r>
              <a:rPr lang="el-GR" dirty="0"/>
              <a:t>, «Ενεργειακοί υαλοπίνακες» χαμηλής εκπομπής </a:t>
            </a:r>
            <a:r>
              <a:rPr lang="el-GR" dirty="0" err="1"/>
              <a:t>Low</a:t>
            </a:r>
            <a:r>
              <a:rPr lang="el-GR" dirty="0"/>
              <a:t>-e).</a:t>
            </a:r>
          </a:p>
          <a:p>
            <a:pPr marL="285750" lvl="0" indent="-285750">
              <a:buFont typeface="Arial" pitchFamily="34" charset="0"/>
              <a:buChar char="•"/>
            </a:pPr>
            <a:r>
              <a:rPr lang="el-GR" dirty="0"/>
              <a:t>Αντικατάσταση λέβητα</a:t>
            </a:r>
          </a:p>
          <a:p>
            <a:pPr marL="285750" lvl="0" indent="-285750">
              <a:buFont typeface="Arial" pitchFamily="34" charset="0"/>
              <a:buChar char="•"/>
            </a:pPr>
            <a:r>
              <a:rPr lang="el-GR" dirty="0" err="1"/>
              <a:t>Θερμοϋγρομόνωση</a:t>
            </a:r>
            <a:r>
              <a:rPr lang="el-GR" dirty="0"/>
              <a:t> δώματος</a:t>
            </a:r>
          </a:p>
          <a:p>
            <a:pPr marL="285750" lvl="0" indent="-285750">
              <a:buFont typeface="Arial" pitchFamily="34" charset="0"/>
              <a:buChar char="•"/>
            </a:pPr>
            <a:r>
              <a:rPr lang="el-GR" dirty="0"/>
              <a:t>Εγκατάσταση Συστήματος Αντιστάθμισης</a:t>
            </a:r>
          </a:p>
          <a:p>
            <a:pPr marL="285750" lvl="0" indent="-285750">
              <a:buFont typeface="Arial" pitchFamily="34" charset="0"/>
              <a:buChar char="•"/>
            </a:pPr>
            <a:r>
              <a:rPr lang="el-GR" dirty="0"/>
              <a:t>Αντικατάσταση φωτιστικών σωμάτων</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59" y="1885496"/>
            <a:ext cx="4448015" cy="2958115"/>
          </a:xfrm>
          <a:prstGeom prst="rect">
            <a:avLst/>
          </a:prstGeom>
        </p:spPr>
      </p:pic>
    </p:spTree>
    <p:extLst>
      <p:ext uri="{BB962C8B-B14F-4D97-AF65-F5344CB8AC3E}">
        <p14:creationId xmlns:p14="http://schemas.microsoft.com/office/powerpoint/2010/main" val="999535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fontScale="92500" lnSpcReduction="10000"/>
          </a:bodyPr>
          <a:lstStyle/>
          <a:p>
            <a:r>
              <a:rPr lang="el-GR" sz="2800" b="1" dirty="0">
                <a:solidFill>
                  <a:schemeClr val="tx1"/>
                </a:solidFill>
              </a:rPr>
              <a:t>Ι) Επιχειρησιακό Πρόγραμμα «Περιβάλλον – Αειφόρος Ανάπτυξη»</a:t>
            </a:r>
          </a:p>
          <a:p>
            <a:r>
              <a:rPr lang="el-GR" sz="2800" b="1" dirty="0">
                <a:solidFill>
                  <a:schemeClr val="tx1"/>
                </a:solidFill>
              </a:rPr>
              <a:t>ΕΠΠΕΡΑΑ</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645097" y="1794892"/>
            <a:ext cx="4355976" cy="3139321"/>
          </a:xfrm>
          <a:prstGeom prst="rect">
            <a:avLst/>
          </a:prstGeom>
          <a:noFill/>
        </p:spPr>
        <p:txBody>
          <a:bodyPr wrap="square" rtlCol="0">
            <a:spAutoFit/>
          </a:bodyPr>
          <a:lstStyle/>
          <a:p>
            <a:pPr lvl="0"/>
            <a:r>
              <a:rPr lang="el-GR" b="1" dirty="0"/>
              <a:t>3</a:t>
            </a:r>
            <a:r>
              <a:rPr lang="el-GR" b="1" baseline="30000" dirty="0"/>
              <a:t>ο</a:t>
            </a:r>
            <a:r>
              <a:rPr lang="el-GR" b="1" dirty="0"/>
              <a:t> Δημοτικό Σχολείο Μοσχάτου</a:t>
            </a:r>
          </a:p>
          <a:p>
            <a:pPr lvl="0"/>
            <a:endParaRPr lang="el-GR" dirty="0"/>
          </a:p>
          <a:p>
            <a:pPr marL="285750" lvl="0" indent="-285750">
              <a:buFont typeface="Arial" pitchFamily="34" charset="0"/>
              <a:buChar char="•"/>
            </a:pPr>
            <a:r>
              <a:rPr lang="el-GR" dirty="0"/>
              <a:t>Αντικατάσταση Κουφωμάτων (πλαίσια με </a:t>
            </a:r>
            <a:r>
              <a:rPr lang="el-GR" dirty="0" err="1"/>
              <a:t>θερμοδιακοπή</a:t>
            </a:r>
            <a:r>
              <a:rPr lang="el-GR" dirty="0"/>
              <a:t>, «Ενεργειακοί υαλοπίνακες» χαμηλής εκπομπής </a:t>
            </a:r>
            <a:r>
              <a:rPr lang="el-GR" dirty="0" err="1"/>
              <a:t>Low</a:t>
            </a:r>
            <a:r>
              <a:rPr lang="el-GR" dirty="0"/>
              <a:t>-e).</a:t>
            </a:r>
          </a:p>
          <a:p>
            <a:pPr marL="285750" lvl="0" indent="-285750">
              <a:buFont typeface="Arial" pitchFamily="34" charset="0"/>
              <a:buChar char="•"/>
            </a:pPr>
            <a:r>
              <a:rPr lang="el-GR" dirty="0"/>
              <a:t>Αντικατάσταση λέβητα</a:t>
            </a:r>
          </a:p>
          <a:p>
            <a:pPr marL="285750" lvl="0" indent="-285750">
              <a:buFont typeface="Arial" pitchFamily="34" charset="0"/>
              <a:buChar char="•"/>
            </a:pPr>
            <a:r>
              <a:rPr lang="el-GR" dirty="0" err="1"/>
              <a:t>Θερμοϋγρομόνωση</a:t>
            </a:r>
            <a:r>
              <a:rPr lang="el-GR" dirty="0"/>
              <a:t> δώματος</a:t>
            </a:r>
          </a:p>
          <a:p>
            <a:pPr marL="285750" lvl="0" indent="-285750">
              <a:buFont typeface="Arial" pitchFamily="34" charset="0"/>
              <a:buChar char="•"/>
            </a:pPr>
            <a:r>
              <a:rPr lang="el-GR" dirty="0"/>
              <a:t>Εγκατάσταση Συστήματος Αντιστάθμισης</a:t>
            </a:r>
          </a:p>
          <a:p>
            <a:pPr marL="285750" lvl="0" indent="-285750">
              <a:buFont typeface="Arial" pitchFamily="34" charset="0"/>
              <a:buChar char="•"/>
            </a:pPr>
            <a:r>
              <a:rPr lang="el-GR" dirty="0"/>
              <a:t>Αντικατάσταση φωτιστικών σωμάτων</a:t>
            </a:r>
          </a:p>
          <a:p>
            <a:pPr marL="285750" lvl="0" indent="-285750">
              <a:buFont typeface="Arial" pitchFamily="34" charset="0"/>
              <a:buChar char="•"/>
            </a:pPr>
            <a:r>
              <a:rPr lang="el-GR" dirty="0"/>
              <a:t>Εγκατάσταση Φ/Β Συστήματος, ισχύος 10</a:t>
            </a:r>
            <a:r>
              <a:rPr lang="en-US" dirty="0" err="1"/>
              <a:t>kWp</a:t>
            </a:r>
            <a:endParaRPr lang="el-GR"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59" y="1909148"/>
            <a:ext cx="4448015" cy="2910810"/>
          </a:xfrm>
          <a:prstGeom prst="rect">
            <a:avLst/>
          </a:prstGeom>
        </p:spPr>
      </p:pic>
    </p:spTree>
    <p:extLst>
      <p:ext uri="{BB962C8B-B14F-4D97-AF65-F5344CB8AC3E}">
        <p14:creationId xmlns:p14="http://schemas.microsoft.com/office/powerpoint/2010/main" val="2018672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2420888"/>
            <a:ext cx="6400800" cy="2016224"/>
          </a:xfrm>
        </p:spPr>
        <p:txBody>
          <a:bodyPr>
            <a:normAutofit/>
          </a:bodyPr>
          <a:lstStyle/>
          <a:p>
            <a:r>
              <a:rPr lang="el-GR" sz="2800" b="1" dirty="0">
                <a:solidFill>
                  <a:schemeClr val="tx1"/>
                </a:solidFill>
              </a:rPr>
              <a:t>ΙΙ) Πρόγραμμα «Εξοικονομώ Ι» Επιχειρησιακό Πρόγραμμα: Αττική</a:t>
            </a:r>
          </a:p>
        </p:txBody>
      </p:sp>
    </p:spTree>
    <p:extLst>
      <p:ext uri="{BB962C8B-B14F-4D97-AF65-F5344CB8AC3E}">
        <p14:creationId xmlns:p14="http://schemas.microsoft.com/office/powerpoint/2010/main" val="130808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a:bodyPr>
          <a:lstStyle/>
          <a:p>
            <a:r>
              <a:rPr lang="el-GR" sz="2800" b="1" dirty="0">
                <a:solidFill>
                  <a:schemeClr val="tx1"/>
                </a:solidFill>
              </a:rPr>
              <a:t>ΙΙ) Πρόγραμμα «Εξοικονομώ Ι» Επιχειρησιακό Πρόγραμμα: Αττική</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680520" y="1916832"/>
            <a:ext cx="4644008" cy="2862322"/>
          </a:xfrm>
          <a:prstGeom prst="rect">
            <a:avLst/>
          </a:prstGeom>
          <a:noFill/>
        </p:spPr>
        <p:txBody>
          <a:bodyPr wrap="square" rtlCol="0">
            <a:spAutoFit/>
          </a:bodyPr>
          <a:lstStyle/>
          <a:p>
            <a:pPr lvl="0"/>
            <a:r>
              <a:rPr lang="el-GR" b="1" dirty="0"/>
              <a:t>2</a:t>
            </a:r>
            <a:r>
              <a:rPr lang="el-GR" b="1" baseline="30000" dirty="0"/>
              <a:t>ο</a:t>
            </a:r>
            <a:r>
              <a:rPr lang="el-GR" b="1" dirty="0"/>
              <a:t> Δημοτικό Σχολείο Ταύρου</a:t>
            </a:r>
          </a:p>
          <a:p>
            <a:pPr lvl="0"/>
            <a:endParaRPr lang="el-GR" dirty="0"/>
          </a:p>
          <a:p>
            <a:pPr marL="285750" lvl="0" indent="-285750">
              <a:buFont typeface="Arial" pitchFamily="34" charset="0"/>
              <a:buChar char="•"/>
            </a:pPr>
            <a:r>
              <a:rPr lang="el-GR" dirty="0"/>
              <a:t>Κατασκευή </a:t>
            </a:r>
            <a:r>
              <a:rPr lang="el-GR" dirty="0" err="1"/>
              <a:t>θερμοπρόσοψης</a:t>
            </a:r>
            <a:endParaRPr lang="en-US" dirty="0"/>
          </a:p>
          <a:p>
            <a:pPr marL="285750" lvl="0" indent="-285750">
              <a:buFont typeface="Arial" pitchFamily="34" charset="0"/>
              <a:buChar char="•"/>
            </a:pPr>
            <a:r>
              <a:rPr lang="el-GR" dirty="0"/>
              <a:t>Κατασκευή </a:t>
            </a:r>
            <a:r>
              <a:rPr lang="el-GR" dirty="0" err="1"/>
              <a:t>θερμοϋγρομόνωσης</a:t>
            </a:r>
            <a:r>
              <a:rPr lang="el-GR" dirty="0"/>
              <a:t> δώματος</a:t>
            </a:r>
            <a:endParaRPr lang="en-US" dirty="0"/>
          </a:p>
          <a:p>
            <a:pPr marL="285750" lvl="0" indent="-285750">
              <a:buFont typeface="Arial" pitchFamily="34" charset="0"/>
              <a:buChar char="•"/>
            </a:pPr>
            <a:r>
              <a:rPr lang="el-GR" dirty="0"/>
              <a:t>Αντικατάσταση κουφωμάτων με νέα με </a:t>
            </a:r>
            <a:r>
              <a:rPr lang="el-GR" dirty="0" err="1"/>
              <a:t>θερμοδιακοπή</a:t>
            </a:r>
            <a:r>
              <a:rPr lang="el-GR" dirty="0"/>
              <a:t> και «ενεργειακούς υαλοπίνακες» χαμηλής εκπομπής (</a:t>
            </a:r>
            <a:r>
              <a:rPr lang="en-US" dirty="0"/>
              <a:t>Low</a:t>
            </a:r>
            <a:r>
              <a:rPr lang="el-GR" dirty="0"/>
              <a:t>-</a:t>
            </a:r>
            <a:r>
              <a:rPr lang="en-US" dirty="0"/>
              <a:t>e</a:t>
            </a:r>
            <a:r>
              <a:rPr lang="el-GR" dirty="0"/>
              <a:t>) και ανεμιστήρες οροφής</a:t>
            </a:r>
            <a:endParaRPr lang="en-US" dirty="0"/>
          </a:p>
          <a:p>
            <a:pPr marL="285750" indent="-285750">
              <a:buFont typeface="Arial" pitchFamily="34" charset="0"/>
              <a:buChar char="•"/>
            </a:pPr>
            <a:r>
              <a:rPr lang="el-GR" dirty="0"/>
              <a:t>Αντικατάσταση αυτόνομων κλιματιστικών με κεντρική κλιματιστική μονάδα</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3" y="1854086"/>
            <a:ext cx="4511267" cy="3020937"/>
          </a:xfrm>
          <a:prstGeom prst="rect">
            <a:avLst/>
          </a:prstGeom>
        </p:spPr>
      </p:pic>
    </p:spTree>
    <p:extLst>
      <p:ext uri="{BB962C8B-B14F-4D97-AF65-F5344CB8AC3E}">
        <p14:creationId xmlns:p14="http://schemas.microsoft.com/office/powerpoint/2010/main" val="1198168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a:bodyPr>
          <a:lstStyle/>
          <a:p>
            <a:r>
              <a:rPr lang="el-GR" sz="2800" b="1" dirty="0">
                <a:solidFill>
                  <a:schemeClr val="tx1"/>
                </a:solidFill>
              </a:rPr>
              <a:t>ΙΙ) Πρόγραμμα «Εξοικονομώ Ι» Επιχειρησιακό Πρόγραμμα: Αττική</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680520" y="1916832"/>
            <a:ext cx="4644008" cy="2862322"/>
          </a:xfrm>
          <a:prstGeom prst="rect">
            <a:avLst/>
          </a:prstGeom>
          <a:noFill/>
        </p:spPr>
        <p:txBody>
          <a:bodyPr wrap="square" rtlCol="0">
            <a:spAutoFit/>
          </a:bodyPr>
          <a:lstStyle/>
          <a:p>
            <a:r>
              <a:rPr lang="el-GR" b="1" dirty="0"/>
              <a:t>1</a:t>
            </a:r>
            <a:r>
              <a:rPr lang="el-GR" b="1" baseline="30000" dirty="0"/>
              <a:t>ος</a:t>
            </a:r>
            <a:r>
              <a:rPr lang="el-GR" b="1" dirty="0"/>
              <a:t> Βρεφονηπιακός Σταθμός Ταύρου </a:t>
            </a:r>
            <a:endParaRPr lang="en-US" b="1" dirty="0"/>
          </a:p>
          <a:p>
            <a:pPr lvl="0"/>
            <a:endParaRPr lang="el-GR" dirty="0"/>
          </a:p>
          <a:p>
            <a:pPr marL="285750" lvl="0" indent="-285750">
              <a:buFont typeface="Arial" pitchFamily="34" charset="0"/>
              <a:buChar char="•"/>
            </a:pPr>
            <a:r>
              <a:rPr lang="el-GR" dirty="0"/>
              <a:t>Κατασκευή </a:t>
            </a:r>
            <a:r>
              <a:rPr lang="el-GR" dirty="0" err="1"/>
              <a:t>θερμοπρόσοψης</a:t>
            </a:r>
            <a:endParaRPr lang="en-US" dirty="0"/>
          </a:p>
          <a:p>
            <a:pPr marL="285750" lvl="0" indent="-285750">
              <a:buFont typeface="Arial" pitchFamily="34" charset="0"/>
              <a:buChar char="•"/>
            </a:pPr>
            <a:r>
              <a:rPr lang="el-GR" dirty="0"/>
              <a:t>Κατασκευή </a:t>
            </a:r>
            <a:r>
              <a:rPr lang="el-GR" dirty="0" err="1"/>
              <a:t>θερμοϋγρομόνωσης</a:t>
            </a:r>
            <a:r>
              <a:rPr lang="el-GR" dirty="0"/>
              <a:t> δώματος</a:t>
            </a:r>
            <a:endParaRPr lang="en-US" dirty="0"/>
          </a:p>
          <a:p>
            <a:pPr marL="285750" lvl="0" indent="-285750">
              <a:buFont typeface="Arial" pitchFamily="34" charset="0"/>
              <a:buChar char="•"/>
            </a:pPr>
            <a:r>
              <a:rPr lang="el-GR" dirty="0"/>
              <a:t>Αντικατάσταση κουφωμάτων με νέα με </a:t>
            </a:r>
            <a:r>
              <a:rPr lang="el-GR" dirty="0" err="1"/>
              <a:t>θερμοδιακοπή</a:t>
            </a:r>
            <a:r>
              <a:rPr lang="el-GR" dirty="0"/>
              <a:t> και «ενεργειακούς υαλοπίνακες» χαμηλής εκπομπής (</a:t>
            </a:r>
            <a:r>
              <a:rPr lang="en-US" dirty="0"/>
              <a:t>Low</a:t>
            </a:r>
            <a:r>
              <a:rPr lang="el-GR" dirty="0"/>
              <a:t>-</a:t>
            </a:r>
            <a:r>
              <a:rPr lang="en-US" dirty="0"/>
              <a:t>e</a:t>
            </a:r>
            <a:r>
              <a:rPr lang="el-GR" dirty="0"/>
              <a:t>) και ανεμιστήρες οροφής</a:t>
            </a:r>
            <a:endParaRPr lang="en-US" dirty="0"/>
          </a:p>
          <a:p>
            <a:pPr marL="285750" indent="-285750">
              <a:buFont typeface="Arial" pitchFamily="34" charset="0"/>
              <a:buChar char="•"/>
            </a:pPr>
            <a:r>
              <a:rPr lang="el-GR" dirty="0"/>
              <a:t>Αντικατάσταση αυτόνομων κλιματιστικών με κεντρική κλιματιστική μονάδα</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3" y="1787941"/>
            <a:ext cx="4511267" cy="3153227"/>
          </a:xfrm>
          <a:prstGeom prst="rect">
            <a:avLst/>
          </a:prstGeom>
        </p:spPr>
      </p:pic>
    </p:spTree>
    <p:extLst>
      <p:ext uri="{BB962C8B-B14F-4D97-AF65-F5344CB8AC3E}">
        <p14:creationId xmlns:p14="http://schemas.microsoft.com/office/powerpoint/2010/main" val="2117253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2420888"/>
            <a:ext cx="6400800" cy="2016224"/>
          </a:xfrm>
        </p:spPr>
        <p:txBody>
          <a:bodyPr>
            <a:normAutofit/>
          </a:bodyPr>
          <a:lstStyle/>
          <a:p>
            <a:r>
              <a:rPr lang="el-GR" sz="2800" b="1" dirty="0">
                <a:solidFill>
                  <a:schemeClr val="tx1"/>
                </a:solidFill>
              </a:rPr>
              <a:t>ΙΙ</a:t>
            </a:r>
            <a:r>
              <a:rPr lang="en-US" sz="2800" b="1" dirty="0">
                <a:solidFill>
                  <a:schemeClr val="tx1"/>
                </a:solidFill>
              </a:rPr>
              <a:t>I</a:t>
            </a:r>
            <a:r>
              <a:rPr lang="el-GR" sz="2800" b="1" dirty="0">
                <a:solidFill>
                  <a:schemeClr val="tx1"/>
                </a:solidFill>
              </a:rPr>
              <a:t>) Πρόγραμμα «Αειφόρος Ανάπτυξη και Βελτίωση Ποιότητας Ζωής»</a:t>
            </a:r>
          </a:p>
        </p:txBody>
      </p:sp>
    </p:spTree>
    <p:extLst>
      <p:ext uri="{BB962C8B-B14F-4D97-AF65-F5344CB8AC3E}">
        <p14:creationId xmlns:p14="http://schemas.microsoft.com/office/powerpoint/2010/main" val="173073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a:bodyPr>
          <a:lstStyle/>
          <a:p>
            <a:r>
              <a:rPr lang="el-GR" sz="2800" b="1" dirty="0">
                <a:solidFill>
                  <a:schemeClr val="tx1"/>
                </a:solidFill>
              </a:rPr>
              <a:t>ΙΙ</a:t>
            </a:r>
            <a:r>
              <a:rPr lang="en-US" sz="2800" b="1" dirty="0">
                <a:solidFill>
                  <a:schemeClr val="tx1"/>
                </a:solidFill>
              </a:rPr>
              <a:t>I</a:t>
            </a:r>
            <a:r>
              <a:rPr lang="el-GR" sz="2800" b="1" dirty="0">
                <a:solidFill>
                  <a:schemeClr val="tx1"/>
                </a:solidFill>
              </a:rPr>
              <a:t>) Πρόγραμμα «Αειφόρος Ανάπτυξη και Βελτίωση Ποιότητας Ζωής»</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645097" y="1517894"/>
            <a:ext cx="4644008" cy="3693319"/>
          </a:xfrm>
          <a:prstGeom prst="rect">
            <a:avLst/>
          </a:prstGeom>
          <a:noFill/>
        </p:spPr>
        <p:txBody>
          <a:bodyPr wrap="square" rtlCol="0">
            <a:spAutoFit/>
          </a:bodyPr>
          <a:lstStyle/>
          <a:p>
            <a:r>
              <a:rPr lang="el-GR" b="1" dirty="0"/>
              <a:t>Ανέγερση Βρεφονηπιακού Σταθμού οδού </a:t>
            </a:r>
            <a:r>
              <a:rPr lang="el-GR" b="1" dirty="0" err="1"/>
              <a:t>Πάρνηθος</a:t>
            </a:r>
            <a:endParaRPr lang="en-US" b="1" dirty="0"/>
          </a:p>
          <a:p>
            <a:pPr lvl="0"/>
            <a:endParaRPr lang="el-GR" dirty="0"/>
          </a:p>
          <a:p>
            <a:pPr lvl="0"/>
            <a:r>
              <a:rPr lang="el-GR" dirty="0"/>
              <a:t>Π/Υ: 1.070.080,00€</a:t>
            </a:r>
          </a:p>
          <a:p>
            <a:pPr marL="285750" lvl="0" indent="-285750">
              <a:buFont typeface="Arial" pitchFamily="34" charset="0"/>
              <a:buChar char="•"/>
            </a:pPr>
            <a:endParaRPr lang="el-GR" dirty="0"/>
          </a:p>
          <a:p>
            <a:pPr lvl="0"/>
            <a:r>
              <a:rPr lang="el-GR" b="1" dirty="0"/>
              <a:t>Βιοκλιματικός Σχεδιασμός</a:t>
            </a:r>
          </a:p>
          <a:p>
            <a:pPr lvl="0"/>
            <a:endParaRPr lang="el-GR" dirty="0"/>
          </a:p>
          <a:p>
            <a:pPr marL="285750" lvl="0" indent="-285750">
              <a:buFont typeface="Arial" pitchFamily="34" charset="0"/>
              <a:buChar char="•"/>
            </a:pPr>
            <a:r>
              <a:rPr lang="el-GR" dirty="0"/>
              <a:t>Εξωτερικό </a:t>
            </a:r>
            <a:r>
              <a:rPr lang="el-GR" dirty="0" err="1"/>
              <a:t>θερμοκέλυφος</a:t>
            </a:r>
            <a:endParaRPr lang="el-GR" dirty="0"/>
          </a:p>
          <a:p>
            <a:pPr marL="285750" lvl="0" indent="-285750">
              <a:buFont typeface="Arial" pitchFamily="34" charset="0"/>
              <a:buChar char="•"/>
            </a:pPr>
            <a:r>
              <a:rPr lang="el-GR" dirty="0"/>
              <a:t>Μεταλλικά </a:t>
            </a:r>
            <a:r>
              <a:rPr lang="el-GR" dirty="0" err="1"/>
              <a:t>θερμοδιακοπτόμενα</a:t>
            </a:r>
            <a:r>
              <a:rPr lang="el-GR" dirty="0"/>
              <a:t>  κουφώματα</a:t>
            </a:r>
          </a:p>
          <a:p>
            <a:pPr marL="285750" lvl="0" indent="-285750">
              <a:buFont typeface="Arial" pitchFamily="34" charset="0"/>
              <a:buChar char="•"/>
            </a:pPr>
            <a:r>
              <a:rPr lang="el-GR" dirty="0"/>
              <a:t>Διπλά θερμομονωτικά τζάμια</a:t>
            </a:r>
          </a:p>
          <a:p>
            <a:pPr marL="285750" lvl="0" indent="-285750">
              <a:buFont typeface="Arial" pitchFamily="34" charset="0"/>
              <a:buChar char="•"/>
            </a:pPr>
            <a:r>
              <a:rPr lang="el-GR" dirty="0"/>
              <a:t>Μεταλλικά στέγαστρα</a:t>
            </a:r>
          </a:p>
          <a:p>
            <a:pPr marL="285750" lvl="0" indent="-285750">
              <a:buFont typeface="Arial" pitchFamily="34" charset="0"/>
              <a:buChar char="•"/>
            </a:pPr>
            <a:r>
              <a:rPr lang="el-GR" dirty="0"/>
              <a:t>Χρήση ΑΠΕ (10 ηλιακοί συλλέκτες)</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15" y="1787941"/>
            <a:ext cx="4204303" cy="3153227"/>
          </a:xfrm>
          <a:prstGeom prst="rect">
            <a:avLst/>
          </a:prstGeom>
        </p:spPr>
      </p:pic>
    </p:spTree>
    <p:extLst>
      <p:ext uri="{BB962C8B-B14F-4D97-AF65-F5344CB8AC3E}">
        <p14:creationId xmlns:p14="http://schemas.microsoft.com/office/powerpoint/2010/main" val="3116229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43580"/>
            <a:ext cx="4104456" cy="2592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243580"/>
            <a:ext cx="4108879" cy="259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140968"/>
            <a:ext cx="4104456" cy="259228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140968"/>
            <a:ext cx="4106520" cy="2592000"/>
          </a:xfrm>
          <a:prstGeom prst="rect">
            <a:avLst/>
          </a:prstGeom>
        </p:spPr>
      </p:pic>
    </p:spTree>
    <p:extLst>
      <p:ext uri="{BB962C8B-B14F-4D97-AF65-F5344CB8AC3E}">
        <p14:creationId xmlns:p14="http://schemas.microsoft.com/office/powerpoint/2010/main" val="3386007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916832"/>
            <a:ext cx="6400800" cy="2016224"/>
          </a:xfrm>
        </p:spPr>
        <p:txBody>
          <a:bodyPr>
            <a:normAutofit/>
          </a:bodyPr>
          <a:lstStyle/>
          <a:p>
            <a:r>
              <a:rPr lang="el-GR" sz="2800" b="1" dirty="0">
                <a:solidFill>
                  <a:schemeClr val="tx1"/>
                </a:solidFill>
              </a:rPr>
              <a:t>Ι</a:t>
            </a:r>
            <a:r>
              <a:rPr lang="en-US" sz="2800" b="1" dirty="0">
                <a:solidFill>
                  <a:schemeClr val="tx1"/>
                </a:solidFill>
              </a:rPr>
              <a:t>V</a:t>
            </a:r>
            <a:r>
              <a:rPr lang="el-GR" sz="2800" b="1" dirty="0">
                <a:solidFill>
                  <a:schemeClr val="tx1"/>
                </a:solidFill>
              </a:rPr>
              <a:t>) Πρόγραμμα Οργανισμού Σχολικών Κτιρίων (ΟΣΚ): Αποπεράτωση της επέκτασης του 4ου και 5ου Δημοτικού Σχολείου Μοσχάτου</a:t>
            </a:r>
          </a:p>
        </p:txBody>
      </p:sp>
    </p:spTree>
    <p:extLst>
      <p:ext uri="{BB962C8B-B14F-4D97-AF65-F5344CB8AC3E}">
        <p14:creationId xmlns:p14="http://schemas.microsoft.com/office/powerpoint/2010/main" val="91861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260648"/>
            <a:ext cx="7772400" cy="792088"/>
          </a:xfrm>
        </p:spPr>
        <p:txBody>
          <a:bodyPr>
            <a:normAutofit/>
          </a:bodyPr>
          <a:lstStyle/>
          <a:p>
            <a:r>
              <a:rPr lang="el-GR" sz="3200" b="1" dirty="0"/>
              <a:t>ΣΤΡΑΤΗΓΙΚΗ</a:t>
            </a:r>
            <a:endParaRPr lang="en-US" sz="3200" b="1" dirty="0"/>
          </a:p>
        </p:txBody>
      </p:sp>
      <p:sp>
        <p:nvSpPr>
          <p:cNvPr id="6" name="Subtitle 5"/>
          <p:cNvSpPr>
            <a:spLocks noGrp="1"/>
          </p:cNvSpPr>
          <p:nvPr>
            <p:ph type="subTitle" idx="1"/>
          </p:nvPr>
        </p:nvSpPr>
        <p:spPr>
          <a:xfrm>
            <a:off x="1369368" y="1052736"/>
            <a:ext cx="6400800" cy="4752528"/>
          </a:xfrm>
        </p:spPr>
        <p:txBody>
          <a:bodyPr>
            <a:normAutofit fontScale="85000" lnSpcReduction="10000"/>
          </a:bodyPr>
          <a:lstStyle/>
          <a:p>
            <a:r>
              <a:rPr lang="el-GR" sz="3100" b="1" dirty="0">
                <a:solidFill>
                  <a:schemeClr val="tx1"/>
                </a:solidFill>
              </a:rPr>
              <a:t>Σχέδιο Δράσης για την Αειφόρο Ενέργεια και το Κλίμα</a:t>
            </a:r>
          </a:p>
          <a:p>
            <a:endParaRPr lang="el-GR" sz="3100" dirty="0">
              <a:solidFill>
                <a:schemeClr val="tx1"/>
              </a:solidFill>
            </a:endParaRPr>
          </a:p>
          <a:p>
            <a:r>
              <a:rPr lang="el-GR" sz="3100" b="1" dirty="0">
                <a:solidFill>
                  <a:schemeClr val="tx1"/>
                </a:solidFill>
              </a:rPr>
              <a:t>Σύμφωνο των Δημάρχων για:</a:t>
            </a:r>
          </a:p>
          <a:p>
            <a:endParaRPr lang="el-GR" sz="3100" b="1" dirty="0">
              <a:solidFill>
                <a:schemeClr val="tx1"/>
              </a:solidFill>
            </a:endParaRPr>
          </a:p>
          <a:p>
            <a:pPr marL="457200" lvl="0" indent="-457200" algn="l">
              <a:buFont typeface="Arial" pitchFamily="34" charset="0"/>
              <a:buChar char="•"/>
            </a:pPr>
            <a:r>
              <a:rPr lang="el-GR" sz="2600" dirty="0">
                <a:solidFill>
                  <a:schemeClr val="tx1"/>
                </a:solidFill>
              </a:rPr>
              <a:t>Την προστασία του περιβάλλοντος.</a:t>
            </a:r>
            <a:endParaRPr lang="en-US" sz="2600" dirty="0">
              <a:solidFill>
                <a:schemeClr val="tx1"/>
              </a:solidFill>
            </a:endParaRPr>
          </a:p>
          <a:p>
            <a:pPr marL="457200" lvl="0" indent="-457200" algn="l">
              <a:buFont typeface="Arial" pitchFamily="34" charset="0"/>
              <a:buChar char="•"/>
            </a:pPr>
            <a:r>
              <a:rPr lang="el-GR" sz="2600" dirty="0">
                <a:solidFill>
                  <a:schemeClr val="tx1"/>
                </a:solidFill>
              </a:rPr>
              <a:t>Την αειφόρο χρήση και κατανάλωση ενέργειας.</a:t>
            </a:r>
            <a:endParaRPr lang="en-US" sz="2600" dirty="0">
              <a:solidFill>
                <a:schemeClr val="tx1"/>
              </a:solidFill>
            </a:endParaRPr>
          </a:p>
          <a:p>
            <a:pPr marL="457200" lvl="0" indent="-457200" algn="l">
              <a:buFont typeface="Arial" pitchFamily="34" charset="0"/>
              <a:buChar char="•"/>
            </a:pPr>
            <a:r>
              <a:rPr lang="el-GR" sz="2600" dirty="0">
                <a:solidFill>
                  <a:schemeClr val="tx1"/>
                </a:solidFill>
              </a:rPr>
              <a:t>Την προστασία του πλανήτη από την κλιματική αλλαγή.</a:t>
            </a:r>
            <a:endParaRPr lang="en-US" sz="2600" dirty="0">
              <a:solidFill>
                <a:schemeClr val="tx1"/>
              </a:solidFill>
            </a:endParaRPr>
          </a:p>
          <a:p>
            <a:pPr marL="457200" lvl="0" indent="-457200" algn="l">
              <a:buFont typeface="Arial" pitchFamily="34" charset="0"/>
              <a:buChar char="•"/>
            </a:pPr>
            <a:r>
              <a:rPr lang="el-GR" sz="2600" dirty="0">
                <a:solidFill>
                  <a:schemeClr val="tx1"/>
                </a:solidFill>
              </a:rPr>
              <a:t>Την βιώσιμη ενέργεια και ανάπτυξη για όλους.</a:t>
            </a:r>
            <a:endParaRPr lang="en-US" sz="2600" dirty="0">
              <a:solidFill>
                <a:schemeClr val="tx1"/>
              </a:solidFill>
            </a:endParaRPr>
          </a:p>
          <a:p>
            <a:pPr marL="457200" lvl="0" indent="-457200" algn="l">
              <a:buFont typeface="Arial" pitchFamily="34" charset="0"/>
              <a:buChar char="•"/>
            </a:pPr>
            <a:r>
              <a:rPr lang="el-GR" sz="2600" dirty="0">
                <a:solidFill>
                  <a:schemeClr val="tx1"/>
                </a:solidFill>
              </a:rPr>
              <a:t>Μία οικονομία χαμηλού άνθρακα και εκπομπών </a:t>
            </a:r>
            <a:r>
              <a:rPr lang="en-US" sz="2600" dirty="0">
                <a:solidFill>
                  <a:schemeClr val="tx1"/>
                </a:solidFill>
              </a:rPr>
              <a:t>CO</a:t>
            </a:r>
            <a:r>
              <a:rPr lang="el-GR" sz="2600" baseline="-25000" dirty="0">
                <a:solidFill>
                  <a:schemeClr val="tx1"/>
                </a:solidFill>
              </a:rPr>
              <a:t>2</a:t>
            </a:r>
            <a:r>
              <a:rPr lang="el-GR" sz="2600" dirty="0">
                <a:solidFill>
                  <a:schemeClr val="tx1"/>
                </a:solidFill>
              </a:rPr>
              <a:t>.</a:t>
            </a:r>
            <a:endParaRPr lang="en-US" sz="26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78350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fontScale="85000" lnSpcReduction="10000"/>
          </a:bodyPr>
          <a:lstStyle/>
          <a:p>
            <a:r>
              <a:rPr lang="el-GR" sz="2800" b="1" dirty="0">
                <a:solidFill>
                  <a:schemeClr val="tx1"/>
                </a:solidFill>
              </a:rPr>
              <a:t>Ι</a:t>
            </a:r>
            <a:r>
              <a:rPr lang="en-US" sz="2800" b="1" dirty="0">
                <a:solidFill>
                  <a:schemeClr val="tx1"/>
                </a:solidFill>
              </a:rPr>
              <a:t>V</a:t>
            </a:r>
            <a:r>
              <a:rPr lang="el-GR" sz="2800" b="1" dirty="0">
                <a:solidFill>
                  <a:schemeClr val="tx1"/>
                </a:solidFill>
              </a:rPr>
              <a:t>) Πρόγραμμα Οργανισμού Σχολικών Κτιρίων (ΟΣΚ): Αποπεράτωση της επέκτασης του 4ου και 5ου Δημοτικού Σχολείου Μοσχάτου</a:t>
            </a:r>
          </a:p>
        </p:txBody>
      </p:sp>
      <p:sp>
        <p:nvSpPr>
          <p:cNvPr id="4" name="TextBox 3"/>
          <p:cNvSpPr txBox="1"/>
          <p:nvPr/>
        </p:nvSpPr>
        <p:spPr>
          <a:xfrm>
            <a:off x="2327085" y="443711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730968" y="1340768"/>
            <a:ext cx="7836241" cy="2031325"/>
          </a:xfrm>
          <a:prstGeom prst="rect">
            <a:avLst/>
          </a:prstGeom>
          <a:noFill/>
        </p:spPr>
        <p:txBody>
          <a:bodyPr wrap="square" rtlCol="0">
            <a:spAutoFit/>
          </a:bodyPr>
          <a:lstStyle/>
          <a:p>
            <a:pPr lvl="0" algn="ctr"/>
            <a:r>
              <a:rPr lang="el-GR" dirty="0"/>
              <a:t>Π/Υ: 1.070.080,00€</a:t>
            </a:r>
          </a:p>
          <a:p>
            <a:pPr marL="285750" lvl="0" indent="-285750" algn="ctr">
              <a:buFont typeface="Arial" pitchFamily="34" charset="0"/>
              <a:buChar char="•"/>
            </a:pPr>
            <a:endParaRPr lang="en-US" dirty="0"/>
          </a:p>
          <a:p>
            <a:pPr marL="285750" lvl="0" indent="-285750">
              <a:buFont typeface="Arial" pitchFamily="34" charset="0"/>
              <a:buChar char="•"/>
            </a:pPr>
            <a:r>
              <a:rPr lang="el-GR" dirty="0" err="1"/>
              <a:t>Θερμοπρόσοψη</a:t>
            </a:r>
            <a:r>
              <a:rPr lang="el-GR" dirty="0"/>
              <a:t> (εξωτερική θερμομόνωση)</a:t>
            </a:r>
          </a:p>
          <a:p>
            <a:pPr marL="285750" lvl="0" indent="-285750">
              <a:buFont typeface="Arial" pitchFamily="34" charset="0"/>
              <a:buChar char="•"/>
            </a:pPr>
            <a:r>
              <a:rPr lang="el-GR" dirty="0" err="1"/>
              <a:t>Θερμοδιακοπτόμενα</a:t>
            </a:r>
            <a:r>
              <a:rPr lang="el-GR" dirty="0"/>
              <a:t> κουφώματα αλουμινίου με ενεργειακά τζάμια</a:t>
            </a:r>
          </a:p>
          <a:p>
            <a:pPr marL="285750" lvl="0" indent="-285750">
              <a:buFont typeface="Arial" pitchFamily="34" charset="0"/>
              <a:buChar char="•"/>
            </a:pPr>
            <a:r>
              <a:rPr lang="el-GR" dirty="0"/>
              <a:t>Έξυπνο σύστημα διαχείρισης φωτισμού</a:t>
            </a:r>
          </a:p>
          <a:p>
            <a:pPr marL="285750" lvl="0" indent="-285750">
              <a:buFont typeface="Arial" pitchFamily="34" charset="0"/>
              <a:buChar char="•"/>
            </a:pPr>
            <a:r>
              <a:rPr lang="el-GR" dirty="0"/>
              <a:t>Έξυπνο σύστημα διαχείρισης θέρμανσης</a:t>
            </a:r>
          </a:p>
          <a:p>
            <a:pPr marL="285750" lvl="0" indent="-285750">
              <a:buFont typeface="Arial" pitchFamily="34" charset="0"/>
              <a:buChar char="•"/>
            </a:pPr>
            <a:r>
              <a:rPr lang="el-GR" dirty="0" err="1"/>
              <a:t>Φωτοβολταϊκό</a:t>
            </a:r>
            <a:r>
              <a:rPr lang="el-GR" dirty="0"/>
              <a:t> σύστημα ισχύος 18</a:t>
            </a:r>
            <a:r>
              <a:rPr lang="en-US" dirty="0"/>
              <a:t> </a:t>
            </a:r>
            <a:r>
              <a:rPr lang="en-US" dirty="0" err="1"/>
              <a:t>kWp</a:t>
            </a: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321" y="3424250"/>
            <a:ext cx="6359533" cy="2381014"/>
          </a:xfrm>
          <a:prstGeom prst="rect">
            <a:avLst/>
          </a:prstGeom>
        </p:spPr>
      </p:pic>
    </p:spTree>
    <p:extLst>
      <p:ext uri="{BB962C8B-B14F-4D97-AF65-F5344CB8AC3E}">
        <p14:creationId xmlns:p14="http://schemas.microsoft.com/office/powerpoint/2010/main" val="1819111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lnSpcReduction="10000"/>
          </a:bodyPr>
          <a:lstStyle/>
          <a:p>
            <a:r>
              <a:rPr lang="en-US" sz="2800" b="1" dirty="0">
                <a:solidFill>
                  <a:schemeClr val="tx1"/>
                </a:solidFill>
              </a:rPr>
              <a:t>V</a:t>
            </a:r>
            <a:r>
              <a:rPr lang="el-GR" sz="2800" b="1" dirty="0">
                <a:solidFill>
                  <a:schemeClr val="tx1"/>
                </a:solidFill>
              </a:rPr>
              <a:t>) Αντικατάσταση κουφωμάτων και θερμομόνωση στο 1ο Νηπιαγωγείο Μοσχάτου </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645097" y="3179888"/>
            <a:ext cx="4644008" cy="400110"/>
          </a:xfrm>
          <a:prstGeom prst="rect">
            <a:avLst/>
          </a:prstGeom>
          <a:noFill/>
        </p:spPr>
        <p:txBody>
          <a:bodyPr wrap="square" rtlCol="0">
            <a:spAutoFit/>
          </a:bodyPr>
          <a:lstStyle/>
          <a:p>
            <a:r>
              <a:rPr lang="el-GR" sz="2000" b="1" dirty="0"/>
              <a:t>Π/Υ: 240.000,00€</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15" y="1787941"/>
            <a:ext cx="4204302" cy="3153227"/>
          </a:xfrm>
          <a:prstGeom prst="rect">
            <a:avLst/>
          </a:prstGeom>
        </p:spPr>
      </p:pic>
    </p:spTree>
    <p:extLst>
      <p:ext uri="{BB962C8B-B14F-4D97-AF65-F5344CB8AC3E}">
        <p14:creationId xmlns:p14="http://schemas.microsoft.com/office/powerpoint/2010/main" val="356534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a:bodyPr>
          <a:lstStyle/>
          <a:p>
            <a:r>
              <a:rPr lang="en-US" sz="2800" b="1" dirty="0">
                <a:solidFill>
                  <a:schemeClr val="tx1"/>
                </a:solidFill>
              </a:rPr>
              <a:t>V</a:t>
            </a:r>
            <a:r>
              <a:rPr lang="el-GR" sz="2800" b="1" dirty="0">
                <a:solidFill>
                  <a:schemeClr val="tx1"/>
                </a:solidFill>
              </a:rPr>
              <a:t>Ι</a:t>
            </a:r>
            <a:r>
              <a:rPr lang="en-US" sz="2800" b="1" dirty="0">
                <a:solidFill>
                  <a:schemeClr val="tx1"/>
                </a:solidFill>
              </a:rPr>
              <a:t>I</a:t>
            </a:r>
            <a:r>
              <a:rPr lang="el-GR" sz="2800" b="1" dirty="0">
                <a:solidFill>
                  <a:schemeClr val="tx1"/>
                </a:solidFill>
              </a:rPr>
              <a:t>) Εγκατάσταση Φ/Β συστήματος στο Κλειστό Γυμναστήριο Μοσχάτου</a:t>
            </a:r>
          </a:p>
        </p:txBody>
      </p:sp>
      <p:sp>
        <p:nvSpPr>
          <p:cNvPr id="8" name="TextBox 7"/>
          <p:cNvSpPr txBox="1"/>
          <p:nvPr/>
        </p:nvSpPr>
        <p:spPr>
          <a:xfrm>
            <a:off x="2249996" y="1484784"/>
            <a:ext cx="4644008" cy="707886"/>
          </a:xfrm>
          <a:prstGeom prst="rect">
            <a:avLst/>
          </a:prstGeom>
          <a:noFill/>
        </p:spPr>
        <p:txBody>
          <a:bodyPr wrap="square" rtlCol="0">
            <a:spAutoFit/>
          </a:bodyPr>
          <a:lstStyle/>
          <a:p>
            <a:pPr algn="ctr"/>
            <a:r>
              <a:rPr lang="el-GR" sz="2000" dirty="0"/>
              <a:t>Π/Υ: 24.600,00€</a:t>
            </a:r>
          </a:p>
          <a:p>
            <a:pPr algn="ctr"/>
            <a:r>
              <a:rPr lang="el-GR" sz="2000" dirty="0"/>
              <a:t>Ισχύς: 9,84 </a:t>
            </a:r>
            <a:r>
              <a:rPr lang="en-US" sz="2000" dirty="0" err="1"/>
              <a:t>kWp</a:t>
            </a:r>
            <a:endParaRPr lang="en-US" sz="2000" dirty="0"/>
          </a:p>
        </p:txBody>
      </p:sp>
      <p:sp>
        <p:nvSpPr>
          <p:cNvPr id="7" name="Subtitle 5"/>
          <p:cNvSpPr txBox="1">
            <a:spLocks/>
          </p:cNvSpPr>
          <p:nvPr/>
        </p:nvSpPr>
        <p:spPr>
          <a:xfrm>
            <a:off x="1371600" y="3140968"/>
            <a:ext cx="6400800"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V</a:t>
            </a:r>
            <a:r>
              <a:rPr lang="el-GR" sz="2800" b="1" dirty="0">
                <a:solidFill>
                  <a:schemeClr val="tx1"/>
                </a:solidFill>
              </a:rPr>
              <a:t>Ι</a:t>
            </a:r>
            <a:r>
              <a:rPr lang="en-US" sz="2800" b="1" dirty="0">
                <a:solidFill>
                  <a:schemeClr val="tx1"/>
                </a:solidFill>
              </a:rPr>
              <a:t>II</a:t>
            </a:r>
            <a:r>
              <a:rPr lang="el-GR" sz="2800" b="1" dirty="0">
                <a:solidFill>
                  <a:schemeClr val="tx1"/>
                </a:solidFill>
              </a:rPr>
              <a:t>) Λειτουργία Φ/Β συστήματος στο ΕΠΑΛ Ταύρου</a:t>
            </a:r>
          </a:p>
        </p:txBody>
      </p:sp>
      <p:sp>
        <p:nvSpPr>
          <p:cNvPr id="9" name="TextBox 8"/>
          <p:cNvSpPr txBox="1"/>
          <p:nvPr/>
        </p:nvSpPr>
        <p:spPr>
          <a:xfrm>
            <a:off x="2249996" y="4293096"/>
            <a:ext cx="4644008" cy="400110"/>
          </a:xfrm>
          <a:prstGeom prst="rect">
            <a:avLst/>
          </a:prstGeom>
          <a:noFill/>
        </p:spPr>
        <p:txBody>
          <a:bodyPr wrap="square" rtlCol="0">
            <a:spAutoFit/>
          </a:bodyPr>
          <a:lstStyle/>
          <a:p>
            <a:pPr algn="ctr"/>
            <a:r>
              <a:rPr lang="el-GR" sz="2000" dirty="0"/>
              <a:t>Ισχύς: </a:t>
            </a:r>
            <a:r>
              <a:rPr lang="en-US" sz="2000" dirty="0"/>
              <a:t>20</a:t>
            </a:r>
            <a:r>
              <a:rPr lang="el-GR" sz="2000" dirty="0"/>
              <a:t> </a:t>
            </a:r>
            <a:r>
              <a:rPr lang="en-US" sz="2000" dirty="0" err="1"/>
              <a:t>kWp</a:t>
            </a:r>
            <a:endParaRPr lang="en-US" sz="2000" dirty="0"/>
          </a:p>
        </p:txBody>
      </p:sp>
    </p:spTree>
    <p:extLst>
      <p:ext uri="{BB962C8B-B14F-4D97-AF65-F5344CB8AC3E}">
        <p14:creationId xmlns:p14="http://schemas.microsoft.com/office/powerpoint/2010/main" val="1912303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297360" y="188640"/>
            <a:ext cx="6400800" cy="1296144"/>
          </a:xfrm>
        </p:spPr>
        <p:txBody>
          <a:bodyPr>
            <a:normAutofit lnSpcReduction="10000"/>
          </a:bodyPr>
          <a:lstStyle/>
          <a:p>
            <a:r>
              <a:rPr lang="en-US" sz="2800" b="1" dirty="0">
                <a:solidFill>
                  <a:schemeClr val="tx1"/>
                </a:solidFill>
              </a:rPr>
              <a:t>IX</a:t>
            </a:r>
            <a:r>
              <a:rPr lang="el-GR" sz="2800" b="1" dirty="0">
                <a:solidFill>
                  <a:schemeClr val="tx1"/>
                </a:solidFill>
              </a:rPr>
              <a:t>) Κατασκευή - βελτίωση οδών περιοχής Εσταυρωμένου στη Δ.Κ. Ταύρου, Επιχειρησιακό Πρόγραμμα: Αττική</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6012160" y="3506422"/>
            <a:ext cx="4644008" cy="400110"/>
          </a:xfrm>
          <a:prstGeom prst="rect">
            <a:avLst/>
          </a:prstGeom>
          <a:noFill/>
        </p:spPr>
        <p:txBody>
          <a:bodyPr wrap="square" rtlCol="0">
            <a:spAutoFit/>
          </a:bodyPr>
          <a:lstStyle/>
          <a:p>
            <a:r>
              <a:rPr lang="el-GR" sz="2000" b="1" dirty="0"/>
              <a:t>Π/Υ: 1.498.509,00€</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628800"/>
            <a:ext cx="2808312" cy="41553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628800"/>
            <a:ext cx="2808312" cy="4155355"/>
          </a:xfrm>
          <a:prstGeom prst="rect">
            <a:avLst/>
          </a:prstGeom>
        </p:spPr>
      </p:pic>
    </p:spTree>
    <p:extLst>
      <p:ext uri="{BB962C8B-B14F-4D97-AF65-F5344CB8AC3E}">
        <p14:creationId xmlns:p14="http://schemas.microsoft.com/office/powerpoint/2010/main" val="790463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55576" y="188640"/>
            <a:ext cx="7632848" cy="1296144"/>
          </a:xfrm>
        </p:spPr>
        <p:txBody>
          <a:bodyPr>
            <a:normAutofit/>
          </a:bodyPr>
          <a:lstStyle/>
          <a:p>
            <a:r>
              <a:rPr lang="el-GR" sz="2800" b="1" dirty="0">
                <a:solidFill>
                  <a:schemeClr val="tx1"/>
                </a:solidFill>
              </a:rPr>
              <a:t>Χ) Πολιτιστικό Κτίριο Μοσχάτου – Ταύρου</a:t>
            </a:r>
          </a:p>
        </p:txBody>
      </p:sp>
      <p:sp>
        <p:nvSpPr>
          <p:cNvPr id="7" name="Subtitle 5"/>
          <p:cNvSpPr txBox="1">
            <a:spLocks/>
          </p:cNvSpPr>
          <p:nvPr/>
        </p:nvSpPr>
        <p:spPr>
          <a:xfrm>
            <a:off x="827584" y="4509120"/>
            <a:ext cx="7488832" cy="1440160"/>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l-GR" sz="2800" dirty="0">
                <a:solidFill>
                  <a:schemeClr val="tx1"/>
                </a:solidFill>
              </a:rPr>
              <a:t>Υπάρχει εγκατεστημένο </a:t>
            </a:r>
            <a:r>
              <a:rPr lang="el-GR" sz="2800" b="1" dirty="0">
                <a:solidFill>
                  <a:schemeClr val="tx1"/>
                </a:solidFill>
              </a:rPr>
              <a:t>Σύστημα Διαχείρισης Κτιρίου (</a:t>
            </a:r>
            <a:r>
              <a:rPr lang="el-GR" sz="2800" b="1" dirty="0" err="1">
                <a:solidFill>
                  <a:schemeClr val="tx1"/>
                </a:solidFill>
              </a:rPr>
              <a:t>Building</a:t>
            </a:r>
            <a:r>
              <a:rPr lang="el-GR" sz="2800" b="1" dirty="0">
                <a:solidFill>
                  <a:schemeClr val="tx1"/>
                </a:solidFill>
              </a:rPr>
              <a:t> </a:t>
            </a:r>
            <a:r>
              <a:rPr lang="el-GR" sz="2800" b="1" dirty="0" err="1">
                <a:solidFill>
                  <a:schemeClr val="tx1"/>
                </a:solidFill>
              </a:rPr>
              <a:t>Management</a:t>
            </a:r>
            <a:r>
              <a:rPr lang="el-GR" sz="2800" b="1" dirty="0">
                <a:solidFill>
                  <a:schemeClr val="tx1"/>
                </a:solidFill>
              </a:rPr>
              <a:t> </a:t>
            </a:r>
            <a:r>
              <a:rPr lang="el-GR" sz="2800" b="1" dirty="0" err="1">
                <a:solidFill>
                  <a:schemeClr val="tx1"/>
                </a:solidFill>
              </a:rPr>
              <a:t>System</a:t>
            </a:r>
            <a:r>
              <a:rPr lang="el-GR" sz="2800" b="1" dirty="0">
                <a:solidFill>
                  <a:schemeClr val="tx1"/>
                </a:solidFill>
              </a:rPr>
              <a:t>) </a:t>
            </a:r>
            <a:r>
              <a:rPr lang="el-GR" sz="2800" dirty="0">
                <a:solidFill>
                  <a:schemeClr val="tx1"/>
                </a:solidFill>
              </a:rPr>
              <a:t>το οποίο παρέχει τη δυνατότητα προσαρμογής του για παρακολούθηση και στόχευση της κατανάλωσης ενέργειας σε συνδυασμό με την αξιοποίηση των Ανανεώσιμων Πηγών Ενέργειας που μπορούν να εγκατασταθούν στο κτίριο και συμβάλλουν στην εξοικονόμηση ενέργειας.</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635" y="764704"/>
            <a:ext cx="4650729" cy="3488868"/>
          </a:xfrm>
          <a:prstGeom prst="rect">
            <a:avLst/>
          </a:prstGeom>
        </p:spPr>
      </p:pic>
    </p:spTree>
    <p:extLst>
      <p:ext uri="{BB962C8B-B14F-4D97-AF65-F5344CB8AC3E}">
        <p14:creationId xmlns:p14="http://schemas.microsoft.com/office/powerpoint/2010/main" val="3885270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611560" y="188640"/>
            <a:ext cx="7992888" cy="1296144"/>
          </a:xfrm>
        </p:spPr>
        <p:txBody>
          <a:bodyPr>
            <a:normAutofit fontScale="85000" lnSpcReduction="10000"/>
          </a:bodyPr>
          <a:lstStyle/>
          <a:p>
            <a:r>
              <a:rPr lang="en-US" sz="2800" b="1" dirty="0">
                <a:solidFill>
                  <a:schemeClr val="tx1"/>
                </a:solidFill>
              </a:rPr>
              <a:t>XI</a:t>
            </a:r>
            <a:r>
              <a:rPr lang="el-GR" sz="2800" b="1" dirty="0">
                <a:solidFill>
                  <a:schemeClr val="tx1"/>
                </a:solidFill>
              </a:rPr>
              <a:t>) </a:t>
            </a:r>
            <a:r>
              <a:rPr lang="el-GR" sz="2800" b="1" dirty="0" err="1">
                <a:solidFill>
                  <a:schemeClr val="tx1"/>
                </a:solidFill>
              </a:rPr>
              <a:t>Μικροκλιματική</a:t>
            </a:r>
            <a:r>
              <a:rPr lang="el-GR" sz="2800" b="1" dirty="0">
                <a:solidFill>
                  <a:schemeClr val="tx1"/>
                </a:solidFill>
              </a:rPr>
              <a:t> Αξιολόγηση και Βιοκλιματική Βελτιστοποίηση – Μερική Ανάπλαση, Οδών και Λοιπών Χώρων του Βορειοανατολικού Τμήματος της Δ.Κ. Μοσχάτου</a:t>
            </a:r>
          </a:p>
        </p:txBody>
      </p:sp>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520970" y="1989334"/>
            <a:ext cx="4644008" cy="3200876"/>
          </a:xfrm>
          <a:prstGeom prst="rect">
            <a:avLst/>
          </a:prstGeom>
          <a:noFill/>
        </p:spPr>
        <p:txBody>
          <a:bodyPr wrap="square" rtlCol="0">
            <a:spAutoFit/>
          </a:bodyPr>
          <a:lstStyle/>
          <a:p>
            <a:r>
              <a:rPr lang="el-GR" b="1" dirty="0"/>
              <a:t>Π/Υ: 2.087.055,00€</a:t>
            </a:r>
            <a:endParaRPr lang="en-US" b="1" dirty="0"/>
          </a:p>
          <a:p>
            <a:endParaRPr lang="en-US" sz="2000" b="1" dirty="0"/>
          </a:p>
          <a:p>
            <a:r>
              <a:rPr lang="el-GR" dirty="0"/>
              <a:t>Η βιοκλιματική αναβάθμιση είχε ως αποτέλεσμα:</a:t>
            </a:r>
            <a:endParaRPr lang="en-US" dirty="0"/>
          </a:p>
          <a:p>
            <a:pPr marL="342900" lvl="0" indent="-342900">
              <a:buFont typeface="Arial" pitchFamily="34" charset="0"/>
              <a:buChar char="•"/>
            </a:pPr>
            <a:r>
              <a:rPr lang="en-US" dirty="0"/>
              <a:t>T</a:t>
            </a:r>
            <a:r>
              <a:rPr lang="el-GR" dirty="0"/>
              <a:t>ην κατασκευή 1.600</a:t>
            </a:r>
            <a:r>
              <a:rPr lang="en-US" dirty="0"/>
              <a:t>m</a:t>
            </a:r>
            <a:r>
              <a:rPr lang="el-GR" baseline="30000" dirty="0"/>
              <a:t>2</a:t>
            </a:r>
            <a:r>
              <a:rPr lang="el-GR" dirty="0"/>
              <a:t> ποδηλατοδρόμου</a:t>
            </a:r>
            <a:endParaRPr lang="en-US" dirty="0"/>
          </a:p>
          <a:p>
            <a:pPr marL="342900" lvl="0" indent="-342900">
              <a:buFont typeface="Arial" pitchFamily="34" charset="0"/>
              <a:buChar char="•"/>
            </a:pPr>
            <a:r>
              <a:rPr lang="en-US" dirty="0"/>
              <a:t>T</a:t>
            </a:r>
            <a:r>
              <a:rPr lang="el-GR" dirty="0"/>
              <a:t>ην ασφαλτόστρωση με ψυχρή άσφαλτο 19.553,25</a:t>
            </a:r>
            <a:r>
              <a:rPr lang="en-US" dirty="0"/>
              <a:t>m</a:t>
            </a:r>
            <a:r>
              <a:rPr lang="el-GR" baseline="30000" dirty="0"/>
              <a:t>2</a:t>
            </a:r>
            <a:endParaRPr lang="en-US" dirty="0"/>
          </a:p>
          <a:p>
            <a:pPr marL="342900" lvl="0" indent="-342900">
              <a:buFont typeface="Arial" pitchFamily="34" charset="0"/>
              <a:buChar char="•"/>
            </a:pPr>
            <a:r>
              <a:rPr lang="en-US" dirty="0"/>
              <a:t>T</a:t>
            </a:r>
            <a:r>
              <a:rPr lang="el-GR" dirty="0"/>
              <a:t>ην κατασκευή 23.999,36</a:t>
            </a:r>
            <a:r>
              <a:rPr lang="en-US" dirty="0"/>
              <a:t>m</a:t>
            </a:r>
            <a:r>
              <a:rPr lang="el-GR" baseline="30000" dirty="0"/>
              <a:t>2</a:t>
            </a:r>
            <a:r>
              <a:rPr lang="el-GR" dirty="0"/>
              <a:t> πεζοδρομίων από ψυχρά βιοκλιματικά υλικά</a:t>
            </a:r>
            <a:endParaRPr lang="en-US" dirty="0"/>
          </a:p>
          <a:p>
            <a:pPr marL="342900" lvl="0" indent="-342900">
              <a:buFont typeface="Arial" pitchFamily="34" charset="0"/>
              <a:buChar char="•"/>
            </a:pPr>
            <a:r>
              <a:rPr lang="en-US" dirty="0"/>
              <a:t>T</a:t>
            </a:r>
            <a:r>
              <a:rPr lang="el-GR" dirty="0"/>
              <a:t>η μετατροπή περίπου 6.500</a:t>
            </a:r>
            <a:r>
              <a:rPr lang="en-US" dirty="0"/>
              <a:t>m</a:t>
            </a:r>
            <a:r>
              <a:rPr lang="el-GR" baseline="30000" dirty="0"/>
              <a:t>2</a:t>
            </a:r>
            <a:r>
              <a:rPr lang="el-GR" dirty="0"/>
              <a:t> δρόμων σε δρόμους ήπιας κυκλοφορίας.</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15" y="2102224"/>
            <a:ext cx="4204302" cy="2975097"/>
          </a:xfrm>
          <a:prstGeom prst="rect">
            <a:avLst/>
          </a:prstGeom>
        </p:spPr>
      </p:pic>
    </p:spTree>
    <p:extLst>
      <p:ext uri="{BB962C8B-B14F-4D97-AF65-F5344CB8AC3E}">
        <p14:creationId xmlns:p14="http://schemas.microsoft.com/office/powerpoint/2010/main" val="34663066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9" y="1916832"/>
            <a:ext cx="4644008" cy="369332"/>
          </a:xfrm>
          <a:prstGeom prst="rect">
            <a:avLst/>
          </a:prstGeom>
          <a:noFill/>
        </p:spPr>
        <p:txBody>
          <a:bodyPr wrap="square" rtlCol="0">
            <a:spAutoFit/>
          </a:bodyPr>
          <a:lstStyle/>
          <a:p>
            <a:pPr lvl="0"/>
            <a:endParaRPr lang="en-US" dirty="0"/>
          </a:p>
        </p:txBody>
      </p:sp>
      <p:sp>
        <p:nvSpPr>
          <p:cNvPr id="8" name="TextBox 7"/>
          <p:cNvSpPr txBox="1"/>
          <p:nvPr/>
        </p:nvSpPr>
        <p:spPr>
          <a:xfrm>
            <a:off x="4525924" y="1529617"/>
            <a:ext cx="4644008" cy="3785652"/>
          </a:xfrm>
          <a:prstGeom prst="rect">
            <a:avLst/>
          </a:prstGeom>
          <a:noFill/>
        </p:spPr>
        <p:txBody>
          <a:bodyPr wrap="square" rtlCol="0">
            <a:spAutoFit/>
          </a:bodyPr>
          <a:lstStyle/>
          <a:p>
            <a:r>
              <a:rPr lang="el-GR" sz="2000" dirty="0"/>
              <a:t>Όλα αυτά με στόχο τη βελτίωση του μικροκλίματος μέσω:</a:t>
            </a:r>
            <a:endParaRPr lang="en-US" sz="2000" dirty="0"/>
          </a:p>
          <a:p>
            <a:endParaRPr lang="en-US" sz="2000" dirty="0"/>
          </a:p>
          <a:p>
            <a:pPr marL="285750" lvl="0" indent="-285750">
              <a:buFont typeface="Arial" pitchFamily="34" charset="0"/>
              <a:buChar char="•"/>
            </a:pPr>
            <a:r>
              <a:rPr lang="en-US" sz="2000" dirty="0"/>
              <a:t>M</a:t>
            </a:r>
            <a:r>
              <a:rPr lang="el-GR" sz="2000" dirty="0" err="1"/>
              <a:t>είωσης</a:t>
            </a:r>
            <a:r>
              <a:rPr lang="el-GR" sz="2000" dirty="0"/>
              <a:t> της μέσης μέγιστης θερινής θερμοκρασίας περιβάλλοντος κατά 1,59°C σε ύψος 1,80m</a:t>
            </a:r>
            <a:endParaRPr lang="en-US" sz="2000" dirty="0"/>
          </a:p>
          <a:p>
            <a:pPr marL="285750" lvl="0" indent="-285750">
              <a:buFont typeface="Arial" pitchFamily="34" charset="0"/>
              <a:buChar char="•"/>
            </a:pPr>
            <a:r>
              <a:rPr lang="en-US" sz="2000" dirty="0"/>
              <a:t>M</a:t>
            </a:r>
            <a:r>
              <a:rPr lang="el-GR" sz="2000" dirty="0" err="1"/>
              <a:t>είωσης</a:t>
            </a:r>
            <a:r>
              <a:rPr lang="el-GR" sz="2000" dirty="0"/>
              <a:t> του τυπικού ημερήσιου αθροίσματος των </a:t>
            </a:r>
            <a:r>
              <a:rPr lang="el-GR" sz="2000" dirty="0" err="1"/>
              <a:t>βαθμοωρών</a:t>
            </a:r>
            <a:r>
              <a:rPr lang="el-GR" sz="2000" dirty="0"/>
              <a:t> βάσης 26°C κατά 25,90%</a:t>
            </a:r>
            <a:endParaRPr lang="en-US" sz="2000" dirty="0"/>
          </a:p>
          <a:p>
            <a:pPr marL="285750" lvl="0" indent="-285750">
              <a:buFont typeface="Arial" pitchFamily="34" charset="0"/>
              <a:buChar char="•"/>
            </a:pPr>
            <a:r>
              <a:rPr lang="en-US" sz="2000" dirty="0"/>
              <a:t>M</a:t>
            </a:r>
            <a:r>
              <a:rPr lang="el-GR" sz="2000" dirty="0" err="1"/>
              <a:t>είωσης</a:t>
            </a:r>
            <a:r>
              <a:rPr lang="el-GR" sz="2000" dirty="0"/>
              <a:t> της μέσης χωρικής μέγιστης θερμοκρασίας επιφάνειας κατά 12,94°C</a:t>
            </a:r>
            <a:endParaRPr lang="en-US" sz="2000" dirty="0"/>
          </a:p>
          <a:p>
            <a:pPr marL="285750" lvl="0" indent="-285750">
              <a:buFont typeface="Arial" pitchFamily="34" charset="0"/>
              <a:buChar char="•"/>
            </a:pPr>
            <a:r>
              <a:rPr lang="en-US" sz="2000" dirty="0"/>
              <a:t>B</a:t>
            </a:r>
            <a:r>
              <a:rPr lang="el-GR" sz="2000" dirty="0" err="1"/>
              <a:t>ελτίωση</a:t>
            </a:r>
            <a:r>
              <a:rPr lang="el-GR" sz="2000" dirty="0"/>
              <a:t> θερμικής άνεσης 17,20%.</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42" y="1057524"/>
            <a:ext cx="4204302" cy="236491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43" y="3429000"/>
            <a:ext cx="4204300" cy="2364919"/>
          </a:xfrm>
          <a:prstGeom prst="rect">
            <a:avLst/>
          </a:prstGeom>
        </p:spPr>
      </p:pic>
      <p:sp>
        <p:nvSpPr>
          <p:cNvPr id="6" name="Subtitle 5"/>
          <p:cNvSpPr>
            <a:spLocks noGrp="1"/>
          </p:cNvSpPr>
          <p:nvPr>
            <p:ph type="subTitle" idx="1"/>
          </p:nvPr>
        </p:nvSpPr>
        <p:spPr>
          <a:xfrm>
            <a:off x="611560" y="188640"/>
            <a:ext cx="8064896" cy="792088"/>
          </a:xfrm>
        </p:spPr>
        <p:txBody>
          <a:bodyPr>
            <a:normAutofit fontScale="62500" lnSpcReduction="20000"/>
          </a:bodyPr>
          <a:lstStyle/>
          <a:p>
            <a:r>
              <a:rPr lang="en-US" sz="2800" b="1" dirty="0">
                <a:solidFill>
                  <a:schemeClr val="tx1"/>
                </a:solidFill>
              </a:rPr>
              <a:t>XI</a:t>
            </a:r>
            <a:r>
              <a:rPr lang="el-GR" sz="2800" b="1" dirty="0">
                <a:solidFill>
                  <a:schemeClr val="tx1"/>
                </a:solidFill>
              </a:rPr>
              <a:t>) </a:t>
            </a:r>
            <a:r>
              <a:rPr lang="el-GR" sz="2800" b="1" dirty="0" err="1">
                <a:solidFill>
                  <a:schemeClr val="tx1"/>
                </a:solidFill>
              </a:rPr>
              <a:t>Μικροκλιματική</a:t>
            </a:r>
            <a:r>
              <a:rPr lang="el-GR" sz="2800" b="1" dirty="0">
                <a:solidFill>
                  <a:schemeClr val="tx1"/>
                </a:solidFill>
              </a:rPr>
              <a:t> Αξιολόγηση και Βιοκλιματική Βελτιστοποίηση – Μερική Ανάπλαση, Οδών και Λοιπών Χώρων του Βορειοανατολικού Τμήματος της Δ.Κ. Μοσχάτου</a:t>
            </a:r>
          </a:p>
        </p:txBody>
      </p:sp>
    </p:spTree>
    <p:extLst>
      <p:ext uri="{BB962C8B-B14F-4D97-AF65-F5344CB8AC3E}">
        <p14:creationId xmlns:p14="http://schemas.microsoft.com/office/powerpoint/2010/main" val="2864280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1371600" y="2780928"/>
            <a:ext cx="6400800"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b="1" dirty="0">
                <a:solidFill>
                  <a:schemeClr val="tx1"/>
                </a:solidFill>
              </a:rPr>
              <a:t>ΣΧΕΔΙΑΖΟΜΕΝΕΣ ΔΡΑΣΕΙΣ</a:t>
            </a:r>
          </a:p>
        </p:txBody>
      </p:sp>
    </p:spTree>
    <p:extLst>
      <p:ext uri="{BB962C8B-B14F-4D97-AF65-F5344CB8AC3E}">
        <p14:creationId xmlns:p14="http://schemas.microsoft.com/office/powerpoint/2010/main" val="3049359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5576" y="620688"/>
            <a:ext cx="7560840" cy="468052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a:solidFill>
                  <a:schemeClr val="tx1"/>
                </a:solidFill>
              </a:rPr>
              <a:t>I. </a:t>
            </a:r>
            <a:r>
              <a:rPr lang="el-GR" sz="4000" b="1" dirty="0">
                <a:solidFill>
                  <a:schemeClr val="tx1"/>
                </a:solidFill>
              </a:rPr>
              <a:t>Στη Δημοτική Ενότητα Μοσχάτου</a:t>
            </a:r>
          </a:p>
          <a:p>
            <a:endParaRPr lang="el-GR" b="1" dirty="0">
              <a:solidFill>
                <a:schemeClr val="tx1"/>
              </a:solidFill>
            </a:endParaRPr>
          </a:p>
          <a:p>
            <a:pPr algn="just"/>
            <a:r>
              <a:rPr lang="el-GR" sz="2800" dirty="0">
                <a:solidFill>
                  <a:schemeClr val="tx1"/>
                </a:solidFill>
              </a:rPr>
              <a:t>1. </a:t>
            </a:r>
            <a:r>
              <a:rPr lang="el-GR" sz="2800" b="1" dirty="0">
                <a:solidFill>
                  <a:schemeClr val="tx1"/>
                </a:solidFill>
              </a:rPr>
              <a:t>Κλειστό Γυμναστήριο – Εθνικό Στάδιο – 3</a:t>
            </a:r>
            <a:r>
              <a:rPr lang="el-GR" sz="2800" b="1" baseline="30000" dirty="0">
                <a:solidFill>
                  <a:schemeClr val="tx1"/>
                </a:solidFill>
              </a:rPr>
              <a:t>ο</a:t>
            </a:r>
            <a:r>
              <a:rPr lang="el-GR" sz="2800" b="1" dirty="0">
                <a:solidFill>
                  <a:schemeClr val="tx1"/>
                </a:solidFill>
              </a:rPr>
              <a:t> Γυμνάσιο</a:t>
            </a:r>
            <a:r>
              <a:rPr lang="el-GR" sz="2800" dirty="0">
                <a:solidFill>
                  <a:schemeClr val="tx1"/>
                </a:solidFill>
              </a:rPr>
              <a:t>: Εγκατάσταση Συστήματος Γεωθερμίας, </a:t>
            </a:r>
            <a:r>
              <a:rPr lang="el-GR" sz="2800" dirty="0" err="1">
                <a:solidFill>
                  <a:schemeClr val="tx1"/>
                </a:solidFill>
              </a:rPr>
              <a:t>Φωτοβολταϊκού</a:t>
            </a:r>
            <a:r>
              <a:rPr lang="el-GR" sz="2800" dirty="0">
                <a:solidFill>
                  <a:schemeClr val="tx1"/>
                </a:solidFill>
              </a:rPr>
              <a:t> Συστήματος και </a:t>
            </a:r>
            <a:r>
              <a:rPr lang="el-GR" sz="2800" dirty="0" err="1">
                <a:solidFill>
                  <a:schemeClr val="tx1"/>
                </a:solidFill>
              </a:rPr>
              <a:t>Ηλιοθερμικού</a:t>
            </a:r>
            <a:r>
              <a:rPr lang="el-GR" sz="2800" dirty="0">
                <a:solidFill>
                  <a:schemeClr val="tx1"/>
                </a:solidFill>
              </a:rPr>
              <a:t> Συστήματος.</a:t>
            </a:r>
          </a:p>
          <a:p>
            <a:pPr marL="514350" indent="-514350" algn="just">
              <a:buAutoNum type="arabicPeriod"/>
            </a:pPr>
            <a:endParaRPr lang="el-GR" sz="2800" dirty="0">
              <a:solidFill>
                <a:schemeClr val="tx1"/>
              </a:solidFill>
            </a:endParaRPr>
          </a:p>
          <a:p>
            <a:pPr algn="just"/>
            <a:r>
              <a:rPr lang="el-GR" sz="2800" dirty="0">
                <a:solidFill>
                  <a:schemeClr val="tx1"/>
                </a:solidFill>
              </a:rPr>
              <a:t>2. </a:t>
            </a:r>
            <a:r>
              <a:rPr lang="el-GR" sz="2800" b="1" dirty="0">
                <a:solidFill>
                  <a:schemeClr val="tx1"/>
                </a:solidFill>
              </a:rPr>
              <a:t>6</a:t>
            </a:r>
            <a:r>
              <a:rPr lang="el-GR" sz="2800" b="1" baseline="30000" dirty="0">
                <a:solidFill>
                  <a:schemeClr val="tx1"/>
                </a:solidFill>
              </a:rPr>
              <a:t>ο</a:t>
            </a:r>
            <a:r>
              <a:rPr lang="el-GR" sz="2800" b="1" dirty="0">
                <a:solidFill>
                  <a:schemeClr val="tx1"/>
                </a:solidFill>
              </a:rPr>
              <a:t> Δημοτικό Σχολείο</a:t>
            </a:r>
            <a:r>
              <a:rPr lang="el-GR" sz="2800" dirty="0">
                <a:solidFill>
                  <a:schemeClr val="tx1"/>
                </a:solidFill>
              </a:rPr>
              <a:t>: Εγκατάσταση </a:t>
            </a:r>
            <a:r>
              <a:rPr lang="el-GR" sz="2800" dirty="0" err="1">
                <a:solidFill>
                  <a:schemeClr val="tx1"/>
                </a:solidFill>
              </a:rPr>
              <a:t>Φωτοβολταϊκού</a:t>
            </a:r>
            <a:r>
              <a:rPr lang="el-GR" sz="2800" dirty="0">
                <a:solidFill>
                  <a:schemeClr val="tx1"/>
                </a:solidFill>
              </a:rPr>
              <a:t> Συστήματος.</a:t>
            </a:r>
          </a:p>
          <a:p>
            <a:pPr algn="just"/>
            <a:endParaRPr lang="el-GR" sz="2800" dirty="0">
              <a:solidFill>
                <a:schemeClr val="tx1"/>
              </a:solidFill>
            </a:endParaRPr>
          </a:p>
          <a:p>
            <a:pPr algn="just"/>
            <a:r>
              <a:rPr lang="el-GR" sz="2800" dirty="0">
                <a:solidFill>
                  <a:schemeClr val="tx1"/>
                </a:solidFill>
              </a:rPr>
              <a:t>3. </a:t>
            </a:r>
            <a:r>
              <a:rPr lang="el-GR" sz="2800" b="1" dirty="0">
                <a:solidFill>
                  <a:schemeClr val="tx1"/>
                </a:solidFill>
              </a:rPr>
              <a:t>2</a:t>
            </a:r>
            <a:r>
              <a:rPr lang="el-GR" sz="2800" b="1" baseline="30000" dirty="0">
                <a:solidFill>
                  <a:schemeClr val="tx1"/>
                </a:solidFill>
              </a:rPr>
              <a:t>ο</a:t>
            </a:r>
            <a:r>
              <a:rPr lang="el-GR" sz="2800" b="1" dirty="0">
                <a:solidFill>
                  <a:schemeClr val="tx1"/>
                </a:solidFill>
              </a:rPr>
              <a:t> Δημοτικό Σχολείο</a:t>
            </a:r>
            <a:r>
              <a:rPr lang="el-GR" sz="2800" dirty="0">
                <a:solidFill>
                  <a:schemeClr val="tx1"/>
                </a:solidFill>
              </a:rPr>
              <a:t>: Εγκατάσταση </a:t>
            </a:r>
            <a:r>
              <a:rPr lang="el-GR" sz="2800" dirty="0" err="1">
                <a:solidFill>
                  <a:schemeClr val="tx1"/>
                </a:solidFill>
              </a:rPr>
              <a:t>Φωτοβολταϊκού</a:t>
            </a:r>
            <a:r>
              <a:rPr lang="el-GR" sz="2800" dirty="0">
                <a:solidFill>
                  <a:schemeClr val="tx1"/>
                </a:solidFill>
              </a:rPr>
              <a:t> Συστήματος.</a:t>
            </a:r>
          </a:p>
          <a:p>
            <a:pPr algn="just"/>
            <a:endParaRPr lang="el-GR" sz="2800" dirty="0">
              <a:solidFill>
                <a:schemeClr val="tx1"/>
              </a:solidFill>
            </a:endParaRPr>
          </a:p>
          <a:p>
            <a:pPr algn="just"/>
            <a:r>
              <a:rPr lang="el-GR" sz="2800" dirty="0">
                <a:solidFill>
                  <a:schemeClr val="tx1"/>
                </a:solidFill>
              </a:rPr>
              <a:t>4. </a:t>
            </a:r>
            <a:r>
              <a:rPr lang="el-GR" sz="2800" b="1" dirty="0">
                <a:solidFill>
                  <a:schemeClr val="tx1"/>
                </a:solidFill>
              </a:rPr>
              <a:t>3</a:t>
            </a:r>
            <a:r>
              <a:rPr lang="el-GR" sz="2800" b="1" baseline="30000" dirty="0">
                <a:solidFill>
                  <a:schemeClr val="tx1"/>
                </a:solidFill>
              </a:rPr>
              <a:t>ο</a:t>
            </a:r>
            <a:r>
              <a:rPr lang="el-GR" sz="2800" b="1" dirty="0">
                <a:solidFill>
                  <a:schemeClr val="tx1"/>
                </a:solidFill>
              </a:rPr>
              <a:t> Νηπιαγωγείο</a:t>
            </a:r>
            <a:r>
              <a:rPr lang="el-GR" sz="2800" dirty="0">
                <a:solidFill>
                  <a:schemeClr val="tx1"/>
                </a:solidFill>
              </a:rPr>
              <a:t>: Εγκατάσταση </a:t>
            </a:r>
            <a:r>
              <a:rPr lang="el-GR" sz="2800" dirty="0" err="1">
                <a:solidFill>
                  <a:schemeClr val="tx1"/>
                </a:solidFill>
              </a:rPr>
              <a:t>Φωτοβολταϊκού</a:t>
            </a:r>
            <a:r>
              <a:rPr lang="el-GR" sz="2800" dirty="0">
                <a:solidFill>
                  <a:schemeClr val="tx1"/>
                </a:solidFill>
              </a:rPr>
              <a:t> Συστήματος.</a:t>
            </a:r>
          </a:p>
          <a:p>
            <a:pPr algn="just"/>
            <a:endParaRPr lang="el-GR" sz="2800" dirty="0">
              <a:solidFill>
                <a:schemeClr val="tx1"/>
              </a:solidFill>
            </a:endParaRPr>
          </a:p>
          <a:p>
            <a:pPr algn="just"/>
            <a:r>
              <a:rPr lang="el-GR" sz="2800" dirty="0">
                <a:solidFill>
                  <a:schemeClr val="tx1"/>
                </a:solidFill>
              </a:rPr>
              <a:t>5. Ενεργειακή αναβάθμιση </a:t>
            </a:r>
            <a:r>
              <a:rPr lang="el-GR" sz="2800" b="1" dirty="0">
                <a:solidFill>
                  <a:schemeClr val="tx1"/>
                </a:solidFill>
              </a:rPr>
              <a:t>Κλειστού</a:t>
            </a:r>
            <a:r>
              <a:rPr lang="el-GR" sz="2800" dirty="0">
                <a:solidFill>
                  <a:schemeClr val="tx1"/>
                </a:solidFill>
              </a:rPr>
              <a:t> </a:t>
            </a:r>
            <a:r>
              <a:rPr lang="el-GR" sz="2800" b="1" dirty="0">
                <a:solidFill>
                  <a:schemeClr val="tx1"/>
                </a:solidFill>
              </a:rPr>
              <a:t>Γυμναστηρίου</a:t>
            </a:r>
          </a:p>
          <a:p>
            <a:pPr algn="just"/>
            <a:endParaRPr lang="el-GR" sz="2800" dirty="0">
              <a:solidFill>
                <a:schemeClr val="tx1"/>
              </a:solidFill>
            </a:endParaRPr>
          </a:p>
          <a:p>
            <a:pPr algn="just"/>
            <a:r>
              <a:rPr lang="el-GR" sz="2800" dirty="0">
                <a:solidFill>
                  <a:schemeClr val="tx1"/>
                </a:solidFill>
              </a:rPr>
              <a:t>6. Ενεργειακή αναβάθμιση </a:t>
            </a:r>
            <a:r>
              <a:rPr lang="el-GR" sz="2800" b="1" dirty="0">
                <a:solidFill>
                  <a:schemeClr val="tx1"/>
                </a:solidFill>
              </a:rPr>
              <a:t>Δημαρχιακού</a:t>
            </a:r>
            <a:r>
              <a:rPr lang="el-GR" sz="2800" dirty="0">
                <a:solidFill>
                  <a:schemeClr val="tx1"/>
                </a:solidFill>
              </a:rPr>
              <a:t> </a:t>
            </a:r>
            <a:r>
              <a:rPr lang="el-GR" sz="2800" b="1" dirty="0">
                <a:solidFill>
                  <a:schemeClr val="tx1"/>
                </a:solidFill>
              </a:rPr>
              <a:t>Μεγάρου</a:t>
            </a:r>
          </a:p>
        </p:txBody>
      </p:sp>
    </p:spTree>
    <p:extLst>
      <p:ext uri="{BB962C8B-B14F-4D97-AF65-F5344CB8AC3E}">
        <p14:creationId xmlns:p14="http://schemas.microsoft.com/office/powerpoint/2010/main" val="1362708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5576" y="404664"/>
            <a:ext cx="7560840" cy="5112568"/>
          </a:xfrm>
          <a:prstGeom prst="rect">
            <a:avLst/>
          </a:prstGeom>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4500" b="1" dirty="0">
                <a:solidFill>
                  <a:schemeClr val="tx1"/>
                </a:solidFill>
              </a:rPr>
              <a:t>ΙΙ. Στη Δημοτική Ενότητα Ταύρου</a:t>
            </a:r>
          </a:p>
          <a:p>
            <a:endParaRPr lang="el-GR" sz="2900" dirty="0">
              <a:solidFill>
                <a:schemeClr val="tx1"/>
              </a:solidFill>
            </a:endParaRPr>
          </a:p>
          <a:p>
            <a:pPr algn="l"/>
            <a:r>
              <a:rPr lang="el-GR" sz="2900" dirty="0">
                <a:solidFill>
                  <a:schemeClr val="tx1"/>
                </a:solidFill>
              </a:rPr>
              <a:t>1.</a:t>
            </a:r>
            <a:r>
              <a:rPr lang="el-GR" sz="2900" b="1" dirty="0">
                <a:solidFill>
                  <a:schemeClr val="tx1"/>
                </a:solidFill>
              </a:rPr>
              <a:t> π. Δημαρχείο Ταύρου</a:t>
            </a:r>
            <a:r>
              <a:rPr lang="el-GR" sz="2900" dirty="0">
                <a:solidFill>
                  <a:schemeClr val="tx1"/>
                </a:solidFill>
              </a:rPr>
              <a:t>: Εγκατάσταση </a:t>
            </a:r>
            <a:r>
              <a:rPr lang="el-GR" sz="2900" dirty="0" err="1">
                <a:solidFill>
                  <a:schemeClr val="tx1"/>
                </a:solidFill>
              </a:rPr>
              <a:t>Φωτοβολταϊκού</a:t>
            </a:r>
            <a:r>
              <a:rPr lang="el-GR" sz="2900" dirty="0">
                <a:solidFill>
                  <a:schemeClr val="tx1"/>
                </a:solidFill>
              </a:rPr>
              <a:t> Συστήματος.</a:t>
            </a:r>
          </a:p>
          <a:p>
            <a:pPr algn="l"/>
            <a:r>
              <a:rPr lang="el-GR" sz="2900" dirty="0">
                <a:solidFill>
                  <a:schemeClr val="tx1"/>
                </a:solidFill>
              </a:rPr>
              <a:t>2. </a:t>
            </a:r>
            <a:r>
              <a:rPr lang="el-GR" sz="2900" b="1" dirty="0">
                <a:solidFill>
                  <a:schemeClr val="tx1"/>
                </a:solidFill>
              </a:rPr>
              <a:t>Κλειστό</a:t>
            </a:r>
            <a:r>
              <a:rPr lang="el-GR" sz="2900" dirty="0">
                <a:solidFill>
                  <a:schemeClr val="tx1"/>
                </a:solidFill>
              </a:rPr>
              <a:t> </a:t>
            </a:r>
            <a:r>
              <a:rPr lang="el-GR" sz="2900" b="1" dirty="0">
                <a:solidFill>
                  <a:schemeClr val="tx1"/>
                </a:solidFill>
              </a:rPr>
              <a:t>Γυμναστήριο «Τιμόθεος Ευγενικός»</a:t>
            </a:r>
            <a:r>
              <a:rPr lang="el-GR" sz="2900" dirty="0">
                <a:solidFill>
                  <a:schemeClr val="tx1"/>
                </a:solidFill>
              </a:rPr>
              <a:t>: Εγκατάσταση </a:t>
            </a:r>
            <a:r>
              <a:rPr lang="el-GR" sz="2900" dirty="0" err="1">
                <a:solidFill>
                  <a:schemeClr val="tx1"/>
                </a:solidFill>
              </a:rPr>
              <a:t>Ηλιοθερμικού</a:t>
            </a:r>
            <a:r>
              <a:rPr lang="el-GR" sz="2900" dirty="0">
                <a:solidFill>
                  <a:schemeClr val="tx1"/>
                </a:solidFill>
              </a:rPr>
              <a:t> Συστήματος για ΖΝΧ (ζεστό νερό χρήσης).</a:t>
            </a:r>
          </a:p>
          <a:p>
            <a:pPr algn="l"/>
            <a:r>
              <a:rPr lang="el-GR" sz="2900" dirty="0">
                <a:solidFill>
                  <a:schemeClr val="tx1"/>
                </a:solidFill>
              </a:rPr>
              <a:t>3. </a:t>
            </a:r>
            <a:r>
              <a:rPr lang="el-GR" sz="2900" b="1" dirty="0">
                <a:solidFill>
                  <a:schemeClr val="tx1"/>
                </a:solidFill>
              </a:rPr>
              <a:t>Βρεφονηπιακός Σταθμός «Τα </a:t>
            </a:r>
            <a:r>
              <a:rPr lang="el-GR" sz="2900" b="1" dirty="0" err="1">
                <a:solidFill>
                  <a:schemeClr val="tx1"/>
                </a:solidFill>
              </a:rPr>
              <a:t>Γιασεμάκια</a:t>
            </a:r>
            <a:r>
              <a:rPr lang="el-GR" sz="2900" b="1" dirty="0">
                <a:solidFill>
                  <a:schemeClr val="tx1"/>
                </a:solidFill>
              </a:rPr>
              <a:t>»</a:t>
            </a:r>
            <a:r>
              <a:rPr lang="el-GR" sz="2900" dirty="0">
                <a:solidFill>
                  <a:schemeClr val="tx1"/>
                </a:solidFill>
              </a:rPr>
              <a:t>: Εγκατάσταση </a:t>
            </a:r>
            <a:r>
              <a:rPr lang="el-GR" sz="2900" dirty="0" err="1">
                <a:solidFill>
                  <a:schemeClr val="tx1"/>
                </a:solidFill>
              </a:rPr>
              <a:t>Φωτοβολταϊκού</a:t>
            </a:r>
            <a:r>
              <a:rPr lang="el-GR" sz="2900" dirty="0">
                <a:solidFill>
                  <a:schemeClr val="tx1"/>
                </a:solidFill>
              </a:rPr>
              <a:t> Συστήματος.</a:t>
            </a:r>
          </a:p>
          <a:p>
            <a:pPr algn="l"/>
            <a:r>
              <a:rPr lang="el-GR" sz="2900" dirty="0">
                <a:solidFill>
                  <a:schemeClr val="tx1"/>
                </a:solidFill>
              </a:rPr>
              <a:t>4. </a:t>
            </a:r>
            <a:r>
              <a:rPr lang="el-GR" sz="2900" b="1" dirty="0">
                <a:solidFill>
                  <a:schemeClr val="tx1"/>
                </a:solidFill>
              </a:rPr>
              <a:t>3</a:t>
            </a:r>
            <a:r>
              <a:rPr lang="el-GR" sz="2900" b="1" baseline="30000" dirty="0">
                <a:solidFill>
                  <a:schemeClr val="tx1"/>
                </a:solidFill>
              </a:rPr>
              <a:t>ο</a:t>
            </a:r>
            <a:r>
              <a:rPr lang="el-GR" sz="2900" b="1" dirty="0">
                <a:solidFill>
                  <a:schemeClr val="tx1"/>
                </a:solidFill>
              </a:rPr>
              <a:t> Δημοτικό Σχολείο</a:t>
            </a:r>
            <a:r>
              <a:rPr lang="el-GR" sz="2900" dirty="0">
                <a:solidFill>
                  <a:schemeClr val="tx1"/>
                </a:solidFill>
              </a:rPr>
              <a:t>: Εγκατάσταση  </a:t>
            </a:r>
            <a:r>
              <a:rPr lang="el-GR" sz="2900" dirty="0" err="1">
                <a:solidFill>
                  <a:schemeClr val="tx1"/>
                </a:solidFill>
              </a:rPr>
              <a:t>Φωτοβολταϊκού</a:t>
            </a:r>
            <a:r>
              <a:rPr lang="el-GR" sz="2900" dirty="0">
                <a:solidFill>
                  <a:schemeClr val="tx1"/>
                </a:solidFill>
              </a:rPr>
              <a:t> Συστήματος.</a:t>
            </a:r>
          </a:p>
          <a:p>
            <a:pPr algn="l"/>
            <a:r>
              <a:rPr lang="el-GR" sz="2900" dirty="0">
                <a:solidFill>
                  <a:schemeClr val="tx1"/>
                </a:solidFill>
              </a:rPr>
              <a:t>5. </a:t>
            </a:r>
            <a:r>
              <a:rPr lang="el-GR" sz="2900" b="1" dirty="0">
                <a:solidFill>
                  <a:schemeClr val="tx1"/>
                </a:solidFill>
              </a:rPr>
              <a:t>4</a:t>
            </a:r>
            <a:r>
              <a:rPr lang="el-GR" sz="2900" b="1" baseline="30000" dirty="0">
                <a:solidFill>
                  <a:schemeClr val="tx1"/>
                </a:solidFill>
              </a:rPr>
              <a:t>ο</a:t>
            </a:r>
            <a:r>
              <a:rPr lang="el-GR" sz="2900" b="1" dirty="0">
                <a:solidFill>
                  <a:schemeClr val="tx1"/>
                </a:solidFill>
              </a:rPr>
              <a:t> Δημοτικό Σχολείο</a:t>
            </a:r>
            <a:r>
              <a:rPr lang="el-GR" sz="2900" dirty="0">
                <a:solidFill>
                  <a:schemeClr val="tx1"/>
                </a:solidFill>
              </a:rPr>
              <a:t>: Εγκατάσταση </a:t>
            </a:r>
            <a:r>
              <a:rPr lang="el-GR" sz="2900" dirty="0" err="1">
                <a:solidFill>
                  <a:schemeClr val="tx1"/>
                </a:solidFill>
              </a:rPr>
              <a:t>Φωτοβολταϊκού</a:t>
            </a:r>
            <a:r>
              <a:rPr lang="el-GR" sz="2900" dirty="0">
                <a:solidFill>
                  <a:schemeClr val="tx1"/>
                </a:solidFill>
              </a:rPr>
              <a:t> Συστήματος.</a:t>
            </a:r>
          </a:p>
          <a:p>
            <a:pPr algn="l"/>
            <a:r>
              <a:rPr lang="el-GR" sz="2900" dirty="0">
                <a:solidFill>
                  <a:schemeClr val="tx1"/>
                </a:solidFill>
              </a:rPr>
              <a:t>6. </a:t>
            </a:r>
            <a:r>
              <a:rPr lang="el-GR" sz="2900" b="1" dirty="0">
                <a:solidFill>
                  <a:schemeClr val="tx1"/>
                </a:solidFill>
              </a:rPr>
              <a:t>5</a:t>
            </a:r>
            <a:r>
              <a:rPr lang="el-GR" sz="2900" b="1" baseline="30000" dirty="0">
                <a:solidFill>
                  <a:schemeClr val="tx1"/>
                </a:solidFill>
              </a:rPr>
              <a:t>ο</a:t>
            </a:r>
            <a:r>
              <a:rPr lang="el-GR" sz="2900" b="1" dirty="0">
                <a:solidFill>
                  <a:schemeClr val="tx1"/>
                </a:solidFill>
              </a:rPr>
              <a:t> Δημοτικό Σχολείο</a:t>
            </a:r>
            <a:r>
              <a:rPr lang="el-GR" sz="2900" dirty="0">
                <a:solidFill>
                  <a:schemeClr val="tx1"/>
                </a:solidFill>
              </a:rPr>
              <a:t>: Εγκατάσταση </a:t>
            </a:r>
            <a:r>
              <a:rPr lang="el-GR" sz="2900" dirty="0" err="1">
                <a:solidFill>
                  <a:schemeClr val="tx1"/>
                </a:solidFill>
              </a:rPr>
              <a:t>Φωτοβολταϊκού</a:t>
            </a:r>
            <a:r>
              <a:rPr lang="el-GR" sz="2900" dirty="0">
                <a:solidFill>
                  <a:schemeClr val="tx1"/>
                </a:solidFill>
              </a:rPr>
              <a:t> Συστήματος.</a:t>
            </a:r>
          </a:p>
          <a:p>
            <a:pPr algn="l"/>
            <a:endParaRPr lang="el-GR" sz="2900" dirty="0">
              <a:solidFill>
                <a:schemeClr val="tx1"/>
              </a:solidFill>
            </a:endParaRPr>
          </a:p>
          <a:p>
            <a:pPr algn="l"/>
            <a:r>
              <a:rPr lang="el-GR" sz="2900" dirty="0">
                <a:solidFill>
                  <a:schemeClr val="tx1"/>
                </a:solidFill>
              </a:rPr>
              <a:t>Συγκεκριμένα για την Δημοτική Ενότητα Ταύρου έχουν εκπονηθεί μελέτες για την ενεργειακή αναβάθμιση των παρακάτω κτιρίων:</a:t>
            </a:r>
          </a:p>
          <a:p>
            <a:pPr algn="l"/>
            <a:endParaRPr lang="el-GR" sz="2900" dirty="0">
              <a:solidFill>
                <a:schemeClr val="tx1"/>
              </a:solidFill>
            </a:endParaRPr>
          </a:p>
          <a:p>
            <a:pPr algn="l"/>
            <a:r>
              <a:rPr lang="el-GR" sz="2900" dirty="0">
                <a:solidFill>
                  <a:schemeClr val="tx1"/>
                </a:solidFill>
              </a:rPr>
              <a:t>1. </a:t>
            </a:r>
            <a:r>
              <a:rPr lang="el-GR" sz="2900" b="1" dirty="0">
                <a:solidFill>
                  <a:schemeClr val="tx1"/>
                </a:solidFill>
              </a:rPr>
              <a:t>Δημαρχιακό Μέγαρο Ταύρου </a:t>
            </a:r>
            <a:r>
              <a:rPr lang="el-GR" sz="2900" dirty="0">
                <a:solidFill>
                  <a:schemeClr val="tx1"/>
                </a:solidFill>
              </a:rPr>
              <a:t>(ΟΧΕ)</a:t>
            </a:r>
          </a:p>
          <a:p>
            <a:pPr algn="l"/>
            <a:r>
              <a:rPr lang="el-GR" sz="2900" dirty="0">
                <a:solidFill>
                  <a:schemeClr val="tx1"/>
                </a:solidFill>
              </a:rPr>
              <a:t>2. </a:t>
            </a:r>
            <a:r>
              <a:rPr lang="el-GR" sz="2900" b="1" dirty="0">
                <a:solidFill>
                  <a:schemeClr val="tx1"/>
                </a:solidFill>
              </a:rPr>
              <a:t>1</a:t>
            </a:r>
            <a:r>
              <a:rPr lang="el-GR" sz="2900" b="1" baseline="30000" dirty="0">
                <a:solidFill>
                  <a:schemeClr val="tx1"/>
                </a:solidFill>
              </a:rPr>
              <a:t>ο</a:t>
            </a:r>
            <a:r>
              <a:rPr lang="el-GR" sz="2900" b="1" dirty="0">
                <a:solidFill>
                  <a:schemeClr val="tx1"/>
                </a:solidFill>
              </a:rPr>
              <a:t> – 2</a:t>
            </a:r>
            <a:r>
              <a:rPr lang="el-GR" sz="2900" b="1" baseline="30000" dirty="0">
                <a:solidFill>
                  <a:schemeClr val="tx1"/>
                </a:solidFill>
              </a:rPr>
              <a:t>ο</a:t>
            </a:r>
            <a:r>
              <a:rPr lang="el-GR" sz="2900" b="1" dirty="0">
                <a:solidFill>
                  <a:schemeClr val="tx1"/>
                </a:solidFill>
              </a:rPr>
              <a:t> Γυμνάσιο </a:t>
            </a:r>
            <a:r>
              <a:rPr lang="el-GR" sz="2900" dirty="0">
                <a:solidFill>
                  <a:schemeClr val="tx1"/>
                </a:solidFill>
              </a:rPr>
              <a:t>(ΟΧΕ)</a:t>
            </a:r>
          </a:p>
          <a:p>
            <a:pPr algn="l"/>
            <a:r>
              <a:rPr lang="el-GR" sz="2900" dirty="0">
                <a:solidFill>
                  <a:schemeClr val="tx1"/>
                </a:solidFill>
              </a:rPr>
              <a:t>3. </a:t>
            </a:r>
            <a:r>
              <a:rPr lang="el-GR" sz="2900" b="1" dirty="0">
                <a:solidFill>
                  <a:schemeClr val="tx1"/>
                </a:solidFill>
              </a:rPr>
              <a:t>1</a:t>
            </a:r>
            <a:r>
              <a:rPr lang="el-GR" sz="2900" b="1" baseline="30000" dirty="0">
                <a:solidFill>
                  <a:schemeClr val="tx1"/>
                </a:solidFill>
              </a:rPr>
              <a:t>ο</a:t>
            </a:r>
            <a:r>
              <a:rPr lang="el-GR" sz="2900" b="1" dirty="0">
                <a:solidFill>
                  <a:schemeClr val="tx1"/>
                </a:solidFill>
              </a:rPr>
              <a:t> Λύκειο </a:t>
            </a:r>
            <a:r>
              <a:rPr lang="el-GR" sz="2900" dirty="0">
                <a:solidFill>
                  <a:schemeClr val="tx1"/>
                </a:solidFill>
              </a:rPr>
              <a:t>(ΟΧΕ)</a:t>
            </a:r>
          </a:p>
          <a:p>
            <a:pPr algn="l"/>
            <a:r>
              <a:rPr lang="el-GR" sz="2900" dirty="0">
                <a:solidFill>
                  <a:schemeClr val="tx1"/>
                </a:solidFill>
              </a:rPr>
              <a:t>4. </a:t>
            </a:r>
            <a:r>
              <a:rPr lang="el-GR" sz="2900" b="1" dirty="0">
                <a:solidFill>
                  <a:schemeClr val="tx1"/>
                </a:solidFill>
              </a:rPr>
              <a:t>1</a:t>
            </a:r>
            <a:r>
              <a:rPr lang="el-GR" sz="2900" b="1" baseline="30000" dirty="0">
                <a:solidFill>
                  <a:schemeClr val="tx1"/>
                </a:solidFill>
              </a:rPr>
              <a:t>ο</a:t>
            </a:r>
            <a:r>
              <a:rPr lang="el-GR" sz="2900" b="1" dirty="0">
                <a:solidFill>
                  <a:schemeClr val="tx1"/>
                </a:solidFill>
              </a:rPr>
              <a:t> Δημοτικό </a:t>
            </a:r>
            <a:r>
              <a:rPr lang="el-GR" sz="2900" dirty="0">
                <a:solidFill>
                  <a:schemeClr val="tx1"/>
                </a:solidFill>
              </a:rPr>
              <a:t>(ΟΧΕ)</a:t>
            </a:r>
          </a:p>
          <a:p>
            <a:pPr algn="just"/>
            <a:endParaRPr lang="el-GR" sz="2800" b="1" dirty="0">
              <a:solidFill>
                <a:schemeClr val="tx1"/>
              </a:solidFill>
            </a:endParaRPr>
          </a:p>
        </p:txBody>
      </p:sp>
    </p:spTree>
    <p:extLst>
      <p:ext uri="{BB962C8B-B14F-4D97-AF65-F5344CB8AC3E}">
        <p14:creationId xmlns:p14="http://schemas.microsoft.com/office/powerpoint/2010/main" val="2019297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3568" y="260648"/>
            <a:ext cx="7772400" cy="792088"/>
          </a:xfrm>
        </p:spPr>
        <p:txBody>
          <a:bodyPr>
            <a:normAutofit/>
          </a:bodyPr>
          <a:lstStyle/>
          <a:p>
            <a:r>
              <a:rPr lang="el-GR" sz="3200" b="1" dirty="0"/>
              <a:t>ΣΤΟΧΟΣ</a:t>
            </a:r>
            <a:endParaRPr lang="en-US" sz="3200" b="1" dirty="0"/>
          </a:p>
        </p:txBody>
      </p:sp>
      <p:sp>
        <p:nvSpPr>
          <p:cNvPr id="6" name="Subtitle 5"/>
          <p:cNvSpPr>
            <a:spLocks noGrp="1"/>
          </p:cNvSpPr>
          <p:nvPr>
            <p:ph type="subTitle" idx="1"/>
          </p:nvPr>
        </p:nvSpPr>
        <p:spPr>
          <a:xfrm>
            <a:off x="1369368" y="1052736"/>
            <a:ext cx="6400800" cy="4752528"/>
          </a:xfrm>
        </p:spPr>
        <p:txBody>
          <a:bodyPr>
            <a:normAutofit fontScale="85000" lnSpcReduction="20000"/>
          </a:bodyPr>
          <a:lstStyle/>
          <a:p>
            <a:pPr lvl="0"/>
            <a:r>
              <a:rPr lang="el-GR" sz="3100" b="1" dirty="0">
                <a:solidFill>
                  <a:schemeClr val="tx1"/>
                </a:solidFill>
              </a:rPr>
              <a:t>Μείωση των εκπομπών του </a:t>
            </a:r>
            <a:r>
              <a:rPr lang="en-US" sz="3100" b="1" dirty="0">
                <a:solidFill>
                  <a:schemeClr val="tx1"/>
                </a:solidFill>
              </a:rPr>
              <a:t>CO</a:t>
            </a:r>
            <a:r>
              <a:rPr lang="el-GR" sz="3100" b="1" baseline="-25000" dirty="0">
                <a:solidFill>
                  <a:schemeClr val="tx1"/>
                </a:solidFill>
              </a:rPr>
              <a:t>2</a:t>
            </a:r>
            <a:r>
              <a:rPr lang="el-GR" sz="3100" b="1" dirty="0">
                <a:solidFill>
                  <a:schemeClr val="tx1"/>
                </a:solidFill>
              </a:rPr>
              <a:t> κατά 20%</a:t>
            </a:r>
          </a:p>
          <a:p>
            <a:endParaRPr lang="el-GR" sz="3100" b="1" dirty="0">
              <a:solidFill>
                <a:schemeClr val="tx1"/>
              </a:solidFill>
            </a:endParaRPr>
          </a:p>
          <a:p>
            <a:r>
              <a:rPr lang="el-GR" sz="3100" b="1" dirty="0">
                <a:solidFill>
                  <a:schemeClr val="tx1"/>
                </a:solidFill>
              </a:rPr>
              <a:t>ΔΡΑΣΕΙΣ:</a:t>
            </a:r>
          </a:p>
          <a:p>
            <a:endParaRPr lang="el-GR" sz="3100" b="1" dirty="0">
              <a:solidFill>
                <a:schemeClr val="tx1"/>
              </a:solidFill>
            </a:endParaRPr>
          </a:p>
          <a:p>
            <a:pPr marL="457200" lvl="0" indent="-457200" algn="l">
              <a:buFont typeface="Arial" pitchFamily="34" charset="0"/>
              <a:buChar char="•"/>
            </a:pPr>
            <a:r>
              <a:rPr lang="el-GR" sz="2600" dirty="0">
                <a:solidFill>
                  <a:schemeClr val="tx1"/>
                </a:solidFill>
              </a:rPr>
              <a:t>Μέτρα εξοικονόμησης ενέργειας στα δημοτικά κτίρια.</a:t>
            </a:r>
            <a:endParaRPr lang="en-US" sz="2600" dirty="0">
              <a:solidFill>
                <a:schemeClr val="tx1"/>
              </a:solidFill>
            </a:endParaRPr>
          </a:p>
          <a:p>
            <a:pPr marL="457200" lvl="0" indent="-457200" algn="l">
              <a:buFont typeface="Arial" pitchFamily="34" charset="0"/>
              <a:buChar char="•"/>
            </a:pPr>
            <a:r>
              <a:rPr lang="el-GR" sz="2600" dirty="0">
                <a:solidFill>
                  <a:schemeClr val="tx1"/>
                </a:solidFill>
              </a:rPr>
              <a:t>Μέτρα εξοικονόμησης ενέργειας στον οδικό φωτισμό του δήμου.</a:t>
            </a:r>
            <a:endParaRPr lang="en-US" sz="2600" dirty="0">
              <a:solidFill>
                <a:schemeClr val="tx1"/>
              </a:solidFill>
            </a:endParaRPr>
          </a:p>
          <a:p>
            <a:pPr marL="457200" lvl="0" indent="-457200" algn="l">
              <a:buFont typeface="Arial" pitchFamily="34" charset="0"/>
              <a:buChar char="•"/>
            </a:pPr>
            <a:r>
              <a:rPr lang="el-GR" sz="2600" dirty="0">
                <a:solidFill>
                  <a:schemeClr val="tx1"/>
                </a:solidFill>
              </a:rPr>
              <a:t>Μέτρα εξοικονόμησης ενέργειας στον τομέα των μεταφορών.</a:t>
            </a:r>
            <a:endParaRPr lang="en-US" sz="2600" dirty="0">
              <a:solidFill>
                <a:schemeClr val="tx1"/>
              </a:solidFill>
            </a:endParaRPr>
          </a:p>
          <a:p>
            <a:pPr marL="457200" lvl="0" indent="-457200" algn="l">
              <a:buFont typeface="Arial" pitchFamily="34" charset="0"/>
              <a:buChar char="•"/>
            </a:pPr>
            <a:r>
              <a:rPr lang="el-GR" sz="2600" dirty="0">
                <a:solidFill>
                  <a:schemeClr val="tx1"/>
                </a:solidFill>
              </a:rPr>
              <a:t>Αύξηση του ποσοστού της ηλεκτρικής ενέργειας από Ανανεώσιμες Πηγές Ενέργειας.</a:t>
            </a:r>
            <a:endParaRPr lang="en-US" sz="2600" dirty="0">
              <a:solidFill>
                <a:schemeClr val="tx1"/>
              </a:solidFill>
            </a:endParaRPr>
          </a:p>
          <a:p>
            <a:pPr marL="457200" lvl="0" indent="-457200" algn="l">
              <a:buFont typeface="Arial" pitchFamily="34" charset="0"/>
              <a:buChar char="•"/>
            </a:pPr>
            <a:r>
              <a:rPr lang="el-GR" sz="2600" dirty="0">
                <a:solidFill>
                  <a:schemeClr val="tx1"/>
                </a:solidFill>
              </a:rPr>
              <a:t>Δράσεις ευαισθητοποίησης και ενημέρωσης των δημοτών.</a:t>
            </a:r>
            <a:endParaRPr lang="en-US" sz="2600" dirty="0">
              <a:solidFill>
                <a:schemeClr val="tx1"/>
              </a:solidFill>
            </a:endParaRPr>
          </a:p>
        </p:txBody>
      </p:sp>
    </p:spTree>
    <p:extLst>
      <p:ext uri="{BB962C8B-B14F-4D97-AF65-F5344CB8AC3E}">
        <p14:creationId xmlns:p14="http://schemas.microsoft.com/office/powerpoint/2010/main" val="3186063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3580" y="692696"/>
            <a:ext cx="7560840"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800" b="1" dirty="0">
                <a:solidFill>
                  <a:schemeClr val="tx1"/>
                </a:solidFill>
              </a:rPr>
              <a:t>ΙΙΙ. Δημόσιος Φωτισμός</a:t>
            </a:r>
          </a:p>
          <a:p>
            <a:endParaRPr lang="el-GR" sz="2900" dirty="0">
              <a:solidFill>
                <a:schemeClr val="tx1"/>
              </a:solidFill>
            </a:endParaRPr>
          </a:p>
          <a:p>
            <a:pPr algn="just"/>
            <a:r>
              <a:rPr lang="el-GR" sz="2200" dirty="0">
                <a:solidFill>
                  <a:schemeClr val="tx1"/>
                </a:solidFill>
              </a:rPr>
              <a:t>Στον τομέα του δημόσιου φωτισμού προγραμματίζονται δράσεις αντικατάστασης των συμβατικών λαμπτήρων </a:t>
            </a:r>
            <a:r>
              <a:rPr lang="el-GR" sz="2200" dirty="0" err="1">
                <a:solidFill>
                  <a:schemeClr val="tx1"/>
                </a:solidFill>
              </a:rPr>
              <a:t>οδοφωτισμού</a:t>
            </a:r>
            <a:r>
              <a:rPr lang="el-GR" sz="2200" dirty="0">
                <a:solidFill>
                  <a:schemeClr val="tx1"/>
                </a:solidFill>
              </a:rPr>
              <a:t> με λαμπτήρες εξοικονόμησης και χρήση ΑΠΕ σε αυτόνομα συστήματα. Για αυτόν τον σκοπό έχει εκπονηθεί σχετική μελέτη.</a:t>
            </a:r>
            <a:endParaRPr lang="en-US" sz="2200" dirty="0">
              <a:solidFill>
                <a:schemeClr val="tx1"/>
              </a:solidFill>
            </a:endParaRPr>
          </a:p>
          <a:p>
            <a:pPr algn="just"/>
            <a:endParaRPr lang="el-GR" sz="2800" b="1" dirty="0">
              <a:solidFill>
                <a:schemeClr val="tx1"/>
              </a:solidFill>
            </a:endParaRPr>
          </a:p>
        </p:txBody>
      </p:sp>
    </p:spTree>
    <p:extLst>
      <p:ext uri="{BB962C8B-B14F-4D97-AF65-F5344CB8AC3E}">
        <p14:creationId xmlns:p14="http://schemas.microsoft.com/office/powerpoint/2010/main" val="3410434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3580" y="692696"/>
            <a:ext cx="7560840"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800" b="1" dirty="0">
                <a:solidFill>
                  <a:schemeClr val="tx1"/>
                </a:solidFill>
              </a:rPr>
              <a:t>Ι</a:t>
            </a:r>
            <a:r>
              <a:rPr lang="en-US" sz="2800" b="1" dirty="0">
                <a:solidFill>
                  <a:schemeClr val="tx1"/>
                </a:solidFill>
              </a:rPr>
              <a:t>V</a:t>
            </a:r>
            <a:r>
              <a:rPr lang="el-GR" sz="2800" b="1" dirty="0">
                <a:solidFill>
                  <a:schemeClr val="tx1"/>
                </a:solidFill>
              </a:rPr>
              <a:t>. Μεταφορές</a:t>
            </a:r>
          </a:p>
          <a:p>
            <a:endParaRPr lang="el-GR" sz="2900" dirty="0">
              <a:solidFill>
                <a:schemeClr val="tx1"/>
              </a:solidFill>
            </a:endParaRPr>
          </a:p>
          <a:p>
            <a:endParaRPr lang="el-GR" sz="1000" dirty="0">
              <a:solidFill>
                <a:schemeClr val="tx1"/>
              </a:solidFill>
            </a:endParaRPr>
          </a:p>
          <a:p>
            <a:pPr algn="just"/>
            <a:r>
              <a:rPr lang="el-GR" sz="2200" dirty="0">
                <a:solidFill>
                  <a:schemeClr val="tx1"/>
                </a:solidFill>
              </a:rPr>
              <a:t>Σχεδιασμός ποδηλατοδρόμου:</a:t>
            </a:r>
          </a:p>
          <a:p>
            <a:pPr algn="just"/>
            <a:endParaRPr lang="el-GR" sz="2200" dirty="0">
              <a:solidFill>
                <a:schemeClr val="tx1"/>
              </a:solidFill>
            </a:endParaRPr>
          </a:p>
          <a:p>
            <a:pPr marL="342900" indent="-342900" algn="just">
              <a:buFont typeface="Arial" pitchFamily="34" charset="0"/>
              <a:buChar char="•"/>
            </a:pPr>
            <a:r>
              <a:rPr lang="el-GR" sz="2200" dirty="0">
                <a:solidFill>
                  <a:schemeClr val="tx1"/>
                </a:solidFill>
              </a:rPr>
              <a:t>2.500</a:t>
            </a:r>
            <a:r>
              <a:rPr lang="en-US" sz="2200" dirty="0">
                <a:solidFill>
                  <a:schemeClr val="tx1"/>
                </a:solidFill>
              </a:rPr>
              <a:t>m </a:t>
            </a:r>
            <a:r>
              <a:rPr lang="el-GR" sz="2200" dirty="0" err="1">
                <a:solidFill>
                  <a:schemeClr val="tx1"/>
                </a:solidFill>
              </a:rPr>
              <a:t>Ποδηλατόδρομος</a:t>
            </a:r>
            <a:endParaRPr lang="el-GR" sz="2200" dirty="0">
              <a:solidFill>
                <a:schemeClr val="tx1"/>
              </a:solidFill>
            </a:endParaRPr>
          </a:p>
          <a:p>
            <a:pPr marL="342900" indent="-342900" algn="just">
              <a:buFont typeface="Arial" pitchFamily="34" charset="0"/>
              <a:buChar char="•"/>
            </a:pPr>
            <a:endParaRPr lang="el-GR" sz="2200" dirty="0">
              <a:solidFill>
                <a:schemeClr val="tx1"/>
              </a:solidFill>
            </a:endParaRPr>
          </a:p>
          <a:p>
            <a:pPr marL="342900" indent="-342900" algn="just">
              <a:buFont typeface="Arial" pitchFamily="34" charset="0"/>
              <a:buChar char="•"/>
            </a:pPr>
            <a:r>
              <a:rPr lang="el-GR" sz="2200" dirty="0">
                <a:solidFill>
                  <a:schemeClr val="tx1"/>
                </a:solidFill>
              </a:rPr>
              <a:t>Επέκταση </a:t>
            </a:r>
            <a:r>
              <a:rPr lang="el-GR" sz="2200" dirty="0" err="1">
                <a:solidFill>
                  <a:schemeClr val="tx1"/>
                </a:solidFill>
              </a:rPr>
              <a:t>ποδηλατόδρομου</a:t>
            </a:r>
            <a:r>
              <a:rPr lang="el-GR" sz="2200" dirty="0">
                <a:solidFill>
                  <a:schemeClr val="tx1"/>
                </a:solidFill>
              </a:rPr>
              <a:t> Μοσχάτου – Ταύρου</a:t>
            </a:r>
          </a:p>
          <a:p>
            <a:pPr marL="342900" indent="-342900" algn="just">
              <a:buFont typeface="Arial" pitchFamily="34" charset="0"/>
              <a:buChar char="•"/>
            </a:pPr>
            <a:endParaRPr lang="el-GR" sz="2200" dirty="0">
              <a:solidFill>
                <a:schemeClr val="tx1"/>
              </a:solidFill>
            </a:endParaRPr>
          </a:p>
          <a:p>
            <a:pPr marL="342900" indent="-342900" algn="just">
              <a:buFont typeface="Arial" pitchFamily="34" charset="0"/>
              <a:buChar char="•"/>
            </a:pPr>
            <a:r>
              <a:rPr lang="el-GR" sz="2200" dirty="0">
                <a:solidFill>
                  <a:schemeClr val="tx1"/>
                </a:solidFill>
              </a:rPr>
              <a:t>Υλοποίηση ΣΒΑΚ (Σχέδιο Βιώσιμης Αστικής Κινητικότητας)</a:t>
            </a:r>
            <a:endParaRPr lang="en-US" sz="2200" dirty="0">
              <a:solidFill>
                <a:schemeClr val="tx1"/>
              </a:solidFill>
            </a:endParaRPr>
          </a:p>
          <a:p>
            <a:pPr algn="just"/>
            <a:endParaRPr lang="el-GR" sz="2800" b="1" dirty="0">
              <a:solidFill>
                <a:schemeClr val="tx1"/>
              </a:solidFill>
            </a:endParaRPr>
          </a:p>
        </p:txBody>
      </p:sp>
    </p:spTree>
    <p:extLst>
      <p:ext uri="{BB962C8B-B14F-4D97-AF65-F5344CB8AC3E}">
        <p14:creationId xmlns:p14="http://schemas.microsoft.com/office/powerpoint/2010/main" val="38598448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3580" y="476672"/>
            <a:ext cx="7560840"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V</a:t>
            </a:r>
            <a:r>
              <a:rPr lang="el-GR" sz="2800" b="1" dirty="0">
                <a:solidFill>
                  <a:schemeClr val="tx1"/>
                </a:solidFill>
              </a:rPr>
              <a:t>. Ανάπλαση Παραλιακού Μετώπου</a:t>
            </a:r>
          </a:p>
          <a:p>
            <a:endParaRPr lang="el-GR" sz="1600" dirty="0">
              <a:solidFill>
                <a:schemeClr val="tx1"/>
              </a:solidFill>
            </a:endParaRPr>
          </a:p>
          <a:p>
            <a:pPr algn="l"/>
            <a:r>
              <a:rPr lang="el-GR" sz="2400" dirty="0">
                <a:solidFill>
                  <a:schemeClr val="tx1"/>
                </a:solidFill>
              </a:rPr>
              <a:t>Τα κυριότερα επιμέρους έργα που συνθέτουν το ολοκληρωμένο έργο ανάπλασης του Φαληρικού μετώπου, συνοψίζονται ως εξής:</a:t>
            </a:r>
          </a:p>
          <a:p>
            <a:pPr algn="l"/>
            <a:endParaRPr lang="el-GR" sz="2400" dirty="0">
              <a:solidFill>
                <a:schemeClr val="tx1"/>
              </a:solidFill>
            </a:endParaRPr>
          </a:p>
          <a:p>
            <a:pPr marL="342900" indent="-342900" algn="l">
              <a:buFont typeface="Arial" pitchFamily="34" charset="0"/>
              <a:buChar char="•"/>
            </a:pPr>
            <a:r>
              <a:rPr lang="el-GR" sz="2400" dirty="0">
                <a:solidFill>
                  <a:schemeClr val="tx1"/>
                </a:solidFill>
              </a:rPr>
              <a:t>Εγκάρσια μετατόπιση της λεωφόρου Ποσειδώνος</a:t>
            </a:r>
          </a:p>
          <a:p>
            <a:pPr marL="342900" indent="-342900" algn="l">
              <a:buFont typeface="Arial" pitchFamily="34" charset="0"/>
              <a:buChar char="•"/>
            </a:pPr>
            <a:r>
              <a:rPr lang="el-GR" sz="2400" dirty="0">
                <a:solidFill>
                  <a:schemeClr val="tx1"/>
                </a:solidFill>
              </a:rPr>
              <a:t>Πράσινες «κοιλάδες» ως αντιπλημμυρικά έργα</a:t>
            </a:r>
          </a:p>
          <a:p>
            <a:pPr marL="342900" indent="-342900" algn="l">
              <a:buFont typeface="Arial" pitchFamily="34" charset="0"/>
              <a:buChar char="•"/>
            </a:pPr>
            <a:r>
              <a:rPr lang="el-GR" sz="2400" dirty="0">
                <a:solidFill>
                  <a:schemeClr val="tx1"/>
                </a:solidFill>
              </a:rPr>
              <a:t>Μητροπολιτικό πάρκο</a:t>
            </a:r>
          </a:p>
          <a:p>
            <a:pPr marL="342900" indent="-342900" algn="l">
              <a:buFont typeface="Arial" pitchFamily="34" charset="0"/>
              <a:buChar char="•"/>
            </a:pPr>
            <a:r>
              <a:rPr lang="el-GR" sz="2400" dirty="0">
                <a:solidFill>
                  <a:schemeClr val="tx1"/>
                </a:solidFill>
              </a:rPr>
              <a:t>Έργα στη θάλασσα</a:t>
            </a:r>
          </a:p>
          <a:p>
            <a:pPr marL="342900" indent="-342900" algn="l">
              <a:buFont typeface="Arial" pitchFamily="34" charset="0"/>
              <a:buChar char="•"/>
            </a:pPr>
            <a:r>
              <a:rPr lang="el-GR" sz="2400" dirty="0">
                <a:solidFill>
                  <a:schemeClr val="tx1"/>
                </a:solidFill>
              </a:rPr>
              <a:t>Υποστηρικτικά έργα</a:t>
            </a:r>
            <a:endParaRPr lang="en-US" sz="2400" dirty="0">
              <a:solidFill>
                <a:schemeClr val="tx1"/>
              </a:solidFill>
            </a:endParaRPr>
          </a:p>
          <a:p>
            <a:pPr algn="just"/>
            <a:endParaRPr lang="el-GR" sz="2800" b="1" dirty="0">
              <a:solidFill>
                <a:schemeClr val="tx1"/>
              </a:solidFill>
            </a:endParaRPr>
          </a:p>
        </p:txBody>
      </p:sp>
    </p:spTree>
    <p:extLst>
      <p:ext uri="{BB962C8B-B14F-4D97-AF65-F5344CB8AC3E}">
        <p14:creationId xmlns:p14="http://schemas.microsoft.com/office/powerpoint/2010/main" val="3088247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529013"/>
            <a:ext cx="4104456" cy="202113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506135"/>
            <a:ext cx="4108879" cy="20668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417217"/>
            <a:ext cx="4104456" cy="203979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4" y="3416560"/>
            <a:ext cx="4106520" cy="2040816"/>
          </a:xfrm>
          <a:prstGeom prst="rect">
            <a:avLst/>
          </a:prstGeom>
        </p:spPr>
      </p:pic>
    </p:spTree>
    <p:extLst>
      <p:ext uri="{BB962C8B-B14F-4D97-AF65-F5344CB8AC3E}">
        <p14:creationId xmlns:p14="http://schemas.microsoft.com/office/powerpoint/2010/main" val="430150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64" y="1844824"/>
            <a:ext cx="4079351" cy="23320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244" y="1844824"/>
            <a:ext cx="3580439" cy="2354922"/>
          </a:xfrm>
          <a:prstGeom prst="rect">
            <a:avLst/>
          </a:prstGeom>
        </p:spPr>
      </p:pic>
    </p:spTree>
    <p:extLst>
      <p:ext uri="{BB962C8B-B14F-4D97-AF65-F5344CB8AC3E}">
        <p14:creationId xmlns:p14="http://schemas.microsoft.com/office/powerpoint/2010/main" val="19067751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5576" y="56528"/>
            <a:ext cx="7560840" cy="394853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V</a:t>
            </a:r>
            <a:r>
              <a:rPr lang="el-GR" sz="2800" b="1" dirty="0">
                <a:solidFill>
                  <a:schemeClr val="tx1"/>
                </a:solidFill>
              </a:rPr>
              <a:t>Ι. Αντιπλημμυρικά Έργα</a:t>
            </a:r>
          </a:p>
          <a:p>
            <a:endParaRPr lang="en-US" sz="1100" b="1" dirty="0">
              <a:solidFill>
                <a:schemeClr val="tx1"/>
              </a:solidFill>
            </a:endParaRPr>
          </a:p>
          <a:p>
            <a:endParaRPr lang="el-GR" sz="1100" b="1" dirty="0">
              <a:solidFill>
                <a:schemeClr val="tx1"/>
              </a:solidFill>
            </a:endParaRPr>
          </a:p>
          <a:p>
            <a:pPr marL="514350" indent="-514350" algn="just">
              <a:buAutoNum type="arabicPeriod"/>
            </a:pPr>
            <a:r>
              <a:rPr lang="el-GR" sz="2000" dirty="0">
                <a:solidFill>
                  <a:schemeClr val="tx1"/>
                </a:solidFill>
              </a:rPr>
              <a:t>Αγωγός Χρυσοστόμου Σμύρνης</a:t>
            </a:r>
          </a:p>
          <a:p>
            <a:pPr marL="514350" indent="-514350" algn="just">
              <a:buAutoNum type="arabicPeriod"/>
            </a:pPr>
            <a:r>
              <a:rPr lang="el-GR" sz="2000" dirty="0">
                <a:solidFill>
                  <a:schemeClr val="tx1"/>
                </a:solidFill>
              </a:rPr>
              <a:t>Αγωγός Θεσσαλονίκης</a:t>
            </a:r>
          </a:p>
          <a:p>
            <a:pPr marL="514350" indent="-514350" algn="just">
              <a:buAutoNum type="arabicPeriod"/>
            </a:pPr>
            <a:r>
              <a:rPr lang="el-GR" sz="2000" dirty="0">
                <a:solidFill>
                  <a:schemeClr val="tx1"/>
                </a:solidFill>
              </a:rPr>
              <a:t>Παραλιακός </a:t>
            </a:r>
            <a:r>
              <a:rPr lang="el-GR" sz="2000" dirty="0" err="1">
                <a:solidFill>
                  <a:schemeClr val="tx1"/>
                </a:solidFill>
              </a:rPr>
              <a:t>συλλεκτήρας</a:t>
            </a:r>
            <a:r>
              <a:rPr lang="el-GR" sz="2000" dirty="0">
                <a:solidFill>
                  <a:schemeClr val="tx1"/>
                </a:solidFill>
              </a:rPr>
              <a:t> – Αντιπλημμυρικά έργα Ιλισού-Κηφισού</a:t>
            </a:r>
          </a:p>
          <a:p>
            <a:pPr marL="514350" indent="-514350" algn="just">
              <a:buAutoNum type="arabicPeriod"/>
            </a:pPr>
            <a:r>
              <a:rPr lang="el-GR" sz="2000" dirty="0">
                <a:solidFill>
                  <a:schemeClr val="tx1"/>
                </a:solidFill>
              </a:rPr>
              <a:t>Ολοκλήρωση μελέτης αντιπλημμυρικής προστασίας Μοσχάτου (υποβολή)</a:t>
            </a:r>
          </a:p>
          <a:p>
            <a:pPr marL="514350" indent="-514350" algn="just">
              <a:buAutoNum type="arabicPeriod"/>
            </a:pPr>
            <a:r>
              <a:rPr lang="el-GR" sz="2000" dirty="0">
                <a:solidFill>
                  <a:schemeClr val="tx1"/>
                </a:solidFill>
              </a:rPr>
              <a:t>Διευθέτηση Ρέματος Προφήτη Δανιήλ</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2920" y="3284984"/>
            <a:ext cx="3193056" cy="23868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943" y="3284984"/>
            <a:ext cx="3186024" cy="2386889"/>
          </a:xfrm>
          <a:prstGeom prst="rect">
            <a:avLst/>
          </a:prstGeom>
        </p:spPr>
      </p:pic>
    </p:spTree>
    <p:extLst>
      <p:ext uri="{BB962C8B-B14F-4D97-AF65-F5344CB8AC3E}">
        <p14:creationId xmlns:p14="http://schemas.microsoft.com/office/powerpoint/2010/main" val="600559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395536" y="332656"/>
            <a:ext cx="8352928"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VII. </a:t>
            </a:r>
            <a:r>
              <a:rPr lang="el-GR" sz="2800" b="1" dirty="0">
                <a:solidFill>
                  <a:schemeClr val="tx1"/>
                </a:solidFill>
              </a:rPr>
              <a:t>Βιοκλιματική ανάπλαση </a:t>
            </a:r>
            <a:r>
              <a:rPr lang="el-GR" sz="2800" b="1" dirty="0" err="1">
                <a:solidFill>
                  <a:schemeClr val="tx1"/>
                </a:solidFill>
              </a:rPr>
              <a:t>πλατείων</a:t>
            </a:r>
            <a:r>
              <a:rPr lang="el-GR" sz="2800" b="1" dirty="0">
                <a:solidFill>
                  <a:schemeClr val="tx1"/>
                </a:solidFill>
              </a:rPr>
              <a:t>/πάρκων</a:t>
            </a:r>
          </a:p>
          <a:p>
            <a:pPr marL="342900" indent="-342900">
              <a:buFont typeface="Arial" pitchFamily="34" charset="0"/>
              <a:buChar char="•"/>
            </a:pPr>
            <a:endParaRPr lang="el-GR" sz="2400" b="1" dirty="0">
              <a:solidFill>
                <a:schemeClr val="tx1"/>
              </a:solidFill>
            </a:endParaRPr>
          </a:p>
          <a:p>
            <a:pPr marL="342900" indent="-342900">
              <a:buFont typeface="Arial" pitchFamily="34" charset="0"/>
              <a:buChar char="•"/>
            </a:pPr>
            <a:r>
              <a:rPr lang="el-GR" sz="2200" b="1" dirty="0">
                <a:solidFill>
                  <a:schemeClr val="tx1"/>
                </a:solidFill>
              </a:rPr>
              <a:t>Ανάπλαση Πλατείας «Ταξιάρχη </a:t>
            </a:r>
            <a:r>
              <a:rPr lang="el-GR" sz="2200" b="1" dirty="0" err="1">
                <a:solidFill>
                  <a:schemeClr val="tx1"/>
                </a:solidFill>
              </a:rPr>
              <a:t>Παπαντώνη</a:t>
            </a:r>
            <a:r>
              <a:rPr lang="el-GR" sz="2200" b="1" dirty="0">
                <a:solidFill>
                  <a:schemeClr val="tx1"/>
                </a:solidFill>
              </a:rPr>
              <a:t>»</a:t>
            </a:r>
            <a:r>
              <a:rPr lang="en-US" sz="2200" b="1" dirty="0">
                <a:solidFill>
                  <a:schemeClr val="tx1"/>
                </a:solidFill>
              </a:rPr>
              <a:t> </a:t>
            </a:r>
            <a:r>
              <a:rPr lang="el-GR" sz="2200" b="1" dirty="0">
                <a:solidFill>
                  <a:schemeClr val="tx1"/>
                </a:solidFill>
              </a:rPr>
              <a:t>(Μεταμόρφωσης) Δ.Κ. Μοσχάτου</a:t>
            </a:r>
          </a:p>
          <a:p>
            <a:pPr marL="342900" indent="-342900" algn="l">
              <a:buFont typeface="Arial" pitchFamily="34" charset="0"/>
              <a:buChar char="•"/>
            </a:pPr>
            <a:endParaRPr lang="el-GR" sz="24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31" y="2241199"/>
            <a:ext cx="4268361" cy="298785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241200"/>
            <a:ext cx="3984000" cy="2988000"/>
          </a:xfrm>
          <a:prstGeom prst="rect">
            <a:avLst/>
          </a:prstGeom>
        </p:spPr>
      </p:pic>
    </p:spTree>
    <p:extLst>
      <p:ext uri="{BB962C8B-B14F-4D97-AF65-F5344CB8AC3E}">
        <p14:creationId xmlns:p14="http://schemas.microsoft.com/office/powerpoint/2010/main" val="3907883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3580" y="332656"/>
            <a:ext cx="7560840" cy="5472608"/>
          </a:xfrm>
          <a:prstGeom prst="rect">
            <a:avLst/>
          </a:prstGeom>
        </p:spPr>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buFont typeface="Arial" pitchFamily="34" charset="0"/>
              <a:buChar char="•"/>
            </a:pPr>
            <a:r>
              <a:rPr lang="el-GR" sz="2400" b="1" dirty="0">
                <a:solidFill>
                  <a:schemeClr val="tx1"/>
                </a:solidFill>
              </a:rPr>
              <a:t>Ανάπλαση Πάρκου Ηρώων Ενόπλων Δυνάμεων Δ.Κ. Ταύρου</a:t>
            </a:r>
          </a:p>
          <a:p>
            <a:pPr marL="342900" indent="-342900" algn="l">
              <a:buFont typeface="Arial" pitchFamily="34" charset="0"/>
              <a:buChar char="•"/>
            </a:pPr>
            <a:endParaRPr lang="el-GR"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algn="l"/>
            <a:endParaRPr lang="en-US" sz="2400" dirty="0">
              <a:solidFill>
                <a:schemeClr val="tx1"/>
              </a:solidFill>
            </a:endParaRPr>
          </a:p>
          <a:p>
            <a:pPr algn="l"/>
            <a:endParaRPr lang="en-US" sz="2400" dirty="0">
              <a:solidFill>
                <a:schemeClr val="tx1"/>
              </a:solidFill>
            </a:endParaRPr>
          </a:p>
          <a:p>
            <a:pPr marL="342900" indent="-342900" algn="l">
              <a:buFont typeface="Arial" pitchFamily="34" charset="0"/>
              <a:buChar char="•"/>
            </a:pPr>
            <a:endParaRPr lang="en-US" sz="2400" dirty="0">
              <a:solidFill>
                <a:schemeClr val="tx1"/>
              </a:solidFill>
            </a:endParaRPr>
          </a:p>
          <a:p>
            <a:pPr marL="342900" indent="-342900" algn="l">
              <a:buFont typeface="Arial" pitchFamily="34" charset="0"/>
              <a:buChar char="•"/>
            </a:pPr>
            <a:endParaRPr lang="el-GR" sz="2400" dirty="0">
              <a:solidFill>
                <a:schemeClr val="tx1"/>
              </a:solidFill>
            </a:endParaRPr>
          </a:p>
          <a:p>
            <a:pPr marL="342900" indent="-342900">
              <a:buFont typeface="Arial" pitchFamily="34" charset="0"/>
              <a:buChar char="•"/>
            </a:pPr>
            <a:endParaRPr lang="en-US" sz="1900" b="1" dirty="0">
              <a:solidFill>
                <a:schemeClr val="tx1"/>
              </a:solidFill>
            </a:endParaRPr>
          </a:p>
          <a:p>
            <a:pPr marL="342900" indent="-342900">
              <a:buFont typeface="Arial" pitchFamily="34" charset="0"/>
              <a:buChar char="•"/>
            </a:pPr>
            <a:r>
              <a:rPr lang="el-GR" sz="2400" b="1" dirty="0">
                <a:solidFill>
                  <a:schemeClr val="tx1"/>
                </a:solidFill>
              </a:rPr>
              <a:t>Ανάπλαση Πάρκου Λαού Δ.Κ. Ταύρου</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836712"/>
            <a:ext cx="8064896" cy="4207013"/>
          </a:xfrm>
          <a:prstGeom prst="rect">
            <a:avLst/>
          </a:prstGeom>
        </p:spPr>
      </p:pic>
    </p:spTree>
    <p:extLst>
      <p:ext uri="{BB962C8B-B14F-4D97-AF65-F5344CB8AC3E}">
        <p14:creationId xmlns:p14="http://schemas.microsoft.com/office/powerpoint/2010/main" val="1579492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3580" y="476672"/>
            <a:ext cx="7560840" cy="5400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V</a:t>
            </a:r>
            <a:r>
              <a:rPr lang="el-GR" sz="2800" b="1" dirty="0">
                <a:solidFill>
                  <a:schemeClr val="tx1"/>
                </a:solidFill>
              </a:rPr>
              <a:t>ΙΙΙ. Διαχείριση Αστικών Στερεών Αποβλήτων</a:t>
            </a:r>
          </a:p>
          <a:p>
            <a:pPr algn="l"/>
            <a:endParaRPr lang="el-GR" sz="2400" dirty="0">
              <a:solidFill>
                <a:schemeClr val="tx1"/>
              </a:solidFill>
            </a:endParaRPr>
          </a:p>
          <a:p>
            <a:pPr marL="342900" indent="-342900" algn="l">
              <a:buFont typeface="Arial" pitchFamily="34" charset="0"/>
              <a:buChar char="•"/>
            </a:pPr>
            <a:r>
              <a:rPr lang="el-GR" sz="2400" dirty="0">
                <a:solidFill>
                  <a:schemeClr val="tx1"/>
                </a:solidFill>
              </a:rPr>
              <a:t>Δράσεις Ανακύκλωσης (χαρτί, γυαλί, πλαστικό, χαρτόνι, απόβλητα ηλεκτρικού και ηλεκτρονικού εξοπλισμού, φωτιστικά είδη, μπαταρίες, αλουμίνιο, λευκοσίδηρος κ.α.)</a:t>
            </a:r>
            <a:endParaRPr lang="el-GR" sz="1600" dirty="0">
              <a:solidFill>
                <a:schemeClr val="tx1"/>
              </a:solidFill>
            </a:endParaRPr>
          </a:p>
          <a:p>
            <a:pPr marL="342900" indent="-342900" algn="l">
              <a:buFont typeface="Arial" pitchFamily="34" charset="0"/>
              <a:buChar char="•"/>
            </a:pPr>
            <a:r>
              <a:rPr lang="el-GR" sz="2400" dirty="0">
                <a:solidFill>
                  <a:schemeClr val="tx1"/>
                </a:solidFill>
              </a:rPr>
              <a:t>Μεγάλο Πράσινο Σημείο</a:t>
            </a:r>
          </a:p>
          <a:p>
            <a:pPr marL="342900" indent="-342900" algn="l">
              <a:buFont typeface="Arial" pitchFamily="34" charset="0"/>
              <a:buChar char="•"/>
            </a:pPr>
            <a:r>
              <a:rPr lang="el-GR" sz="2400" dirty="0">
                <a:solidFill>
                  <a:schemeClr val="tx1"/>
                </a:solidFill>
              </a:rPr>
              <a:t>Δύο «μικρά» Πράσινα Σημεία</a:t>
            </a:r>
          </a:p>
          <a:p>
            <a:pPr marL="342900" indent="-342900" algn="l">
              <a:buFont typeface="Arial" pitchFamily="34" charset="0"/>
              <a:buChar char="•"/>
            </a:pPr>
            <a:r>
              <a:rPr lang="el-GR" sz="2400" dirty="0" err="1">
                <a:solidFill>
                  <a:schemeClr val="tx1"/>
                </a:solidFill>
              </a:rPr>
              <a:t>Κομποστοποίηση</a:t>
            </a:r>
            <a:endParaRPr lang="el-GR" sz="2400" dirty="0">
              <a:solidFill>
                <a:schemeClr val="tx1"/>
              </a:solidFill>
            </a:endParaRPr>
          </a:p>
          <a:p>
            <a:pPr marL="342900" indent="-342900" algn="l">
              <a:buFont typeface="Arial" pitchFamily="34" charset="0"/>
              <a:buChar char="•"/>
            </a:pPr>
            <a:r>
              <a:rPr lang="el-GR" sz="2400" dirty="0">
                <a:solidFill>
                  <a:schemeClr val="tx1"/>
                </a:solidFill>
              </a:rPr>
              <a:t>Πρόγραμμα ΥΜΕΠΕΡΑΑ: 600.000€ για κατασκευή γωνιών ανακύκλωσης, προμήθεια εξοπλισμού διαχείρισης </a:t>
            </a:r>
            <a:r>
              <a:rPr lang="el-GR" sz="2400" dirty="0" err="1">
                <a:solidFill>
                  <a:schemeClr val="tx1"/>
                </a:solidFill>
              </a:rPr>
              <a:t>βιοαποβλήτων</a:t>
            </a:r>
            <a:r>
              <a:rPr lang="el-GR" sz="2400" dirty="0">
                <a:solidFill>
                  <a:schemeClr val="tx1"/>
                </a:solidFill>
              </a:rPr>
              <a:t>, αγορά μπλε και καφέ κάδων.</a:t>
            </a:r>
          </a:p>
          <a:p>
            <a:pPr algn="l"/>
            <a:endParaRPr lang="el-GR" sz="2400" dirty="0">
              <a:solidFill>
                <a:schemeClr val="tx1"/>
              </a:solidFill>
            </a:endParaRPr>
          </a:p>
          <a:p>
            <a:pPr algn="just"/>
            <a:endParaRPr lang="el-GR" sz="2800" b="1" dirty="0">
              <a:solidFill>
                <a:schemeClr val="tx1"/>
              </a:solidFill>
            </a:endParaRPr>
          </a:p>
        </p:txBody>
      </p:sp>
    </p:spTree>
    <p:extLst>
      <p:ext uri="{BB962C8B-B14F-4D97-AF65-F5344CB8AC3E}">
        <p14:creationId xmlns:p14="http://schemas.microsoft.com/office/powerpoint/2010/main" val="1684521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3580" y="476672"/>
            <a:ext cx="7560840"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800" b="1" dirty="0">
                <a:solidFill>
                  <a:schemeClr val="tx1"/>
                </a:solidFill>
              </a:rPr>
              <a:t>ΙΧ. Δράσεις ενημέρωσης και ευαισθητοποίησης για την Ανακύκλωση</a:t>
            </a:r>
          </a:p>
          <a:p>
            <a:pPr marL="342900" indent="-342900" algn="l">
              <a:buFont typeface="Arial" pitchFamily="34" charset="0"/>
              <a:buChar char="•"/>
            </a:pPr>
            <a:endParaRPr lang="en-US" sz="1100" dirty="0">
              <a:solidFill>
                <a:schemeClr val="tx1"/>
              </a:solidFill>
            </a:endParaRPr>
          </a:p>
          <a:p>
            <a:pPr marL="342900" indent="-342900" algn="l">
              <a:buFont typeface="Arial" pitchFamily="34" charset="0"/>
              <a:buChar char="•"/>
            </a:pPr>
            <a:r>
              <a:rPr lang="en-US" sz="2200" dirty="0">
                <a:solidFill>
                  <a:schemeClr val="tx1"/>
                </a:solidFill>
              </a:rPr>
              <a:t>Follow Green</a:t>
            </a:r>
          </a:p>
          <a:p>
            <a:pPr marL="342900" indent="-342900" algn="l">
              <a:buFont typeface="Arial" pitchFamily="34" charset="0"/>
              <a:buChar char="•"/>
            </a:pPr>
            <a:r>
              <a:rPr lang="el-GR" sz="2200" dirty="0">
                <a:solidFill>
                  <a:schemeClr val="tx1"/>
                </a:solidFill>
              </a:rPr>
              <a:t>Διαγωνισμοί Ανακύκλωσης</a:t>
            </a:r>
          </a:p>
          <a:p>
            <a:pPr marL="342900" indent="-342900" algn="l">
              <a:buFont typeface="Arial" pitchFamily="34" charset="0"/>
              <a:buChar char="•"/>
            </a:pPr>
            <a:r>
              <a:rPr lang="el-GR" sz="2200" dirty="0">
                <a:solidFill>
                  <a:schemeClr val="tx1"/>
                </a:solidFill>
              </a:rPr>
              <a:t>Δράσεις Ενημέρωσης</a:t>
            </a:r>
          </a:p>
          <a:p>
            <a:pPr algn="just"/>
            <a:endParaRPr lang="el-GR" sz="2800" b="1" dirty="0">
              <a:solidFill>
                <a:schemeClr val="tx1"/>
              </a:solidFill>
            </a:endParaRPr>
          </a:p>
          <a:p>
            <a:pPr algn="just"/>
            <a:endParaRPr lang="el-GR" sz="2800" b="1" dirty="0">
              <a:solidFill>
                <a:schemeClr val="tx1"/>
              </a:solidFill>
            </a:endParaRPr>
          </a:p>
          <a:p>
            <a:pPr algn="just"/>
            <a:endParaRPr lang="el-GR" sz="2800" b="1"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620" y="3032955"/>
            <a:ext cx="6840760" cy="2618473"/>
          </a:xfrm>
          <a:prstGeom prst="rect">
            <a:avLst/>
          </a:prstGeom>
        </p:spPr>
      </p:pic>
    </p:spTree>
    <p:extLst>
      <p:ext uri="{BB962C8B-B14F-4D97-AF65-F5344CB8AC3E}">
        <p14:creationId xmlns:p14="http://schemas.microsoft.com/office/powerpoint/2010/main" val="624505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9552" y="404664"/>
            <a:ext cx="7992888" cy="5256584"/>
          </a:xfrm>
        </p:spPr>
        <p:txBody>
          <a:bodyPr>
            <a:normAutofit/>
          </a:bodyPr>
          <a:lstStyle/>
          <a:p>
            <a:pPr lvl="0"/>
            <a:r>
              <a:rPr lang="el-GR" sz="3100" b="1" dirty="0">
                <a:solidFill>
                  <a:schemeClr val="tx1"/>
                </a:solidFill>
              </a:rPr>
              <a:t>Δημοτικές καταναλώσεις</a:t>
            </a:r>
          </a:p>
          <a:p>
            <a:endParaRPr lang="el-GR" sz="3100" b="1" dirty="0">
              <a:solidFill>
                <a:schemeClr val="tx1"/>
              </a:solidFill>
            </a:endParaRPr>
          </a:p>
          <a:p>
            <a:pPr algn="just"/>
            <a:r>
              <a:rPr lang="el-GR" sz="2800" b="1" dirty="0">
                <a:solidFill>
                  <a:schemeClr val="tx1"/>
                </a:solidFill>
              </a:rPr>
              <a:t>Ο Δήμος Μοσχάτου – Ταύρου παρουσιάζει τρία διαφορετικά είδη καταναλώσεων:</a:t>
            </a:r>
          </a:p>
          <a:p>
            <a:endParaRPr lang="en-US" sz="2800" dirty="0">
              <a:solidFill>
                <a:schemeClr val="tx1"/>
              </a:solidFill>
            </a:endParaRPr>
          </a:p>
          <a:p>
            <a:pPr lvl="0" algn="l"/>
            <a:r>
              <a:rPr lang="el-GR" sz="2800" dirty="0">
                <a:solidFill>
                  <a:schemeClr val="tx1"/>
                </a:solidFill>
              </a:rPr>
              <a:t>1. Καταναλώσεις του κτιριακού αποθέματος του Δήμου.</a:t>
            </a:r>
            <a:endParaRPr lang="en-US" sz="2800" dirty="0">
              <a:solidFill>
                <a:schemeClr val="tx1"/>
              </a:solidFill>
            </a:endParaRPr>
          </a:p>
          <a:p>
            <a:pPr lvl="0" algn="l"/>
            <a:r>
              <a:rPr lang="el-GR" sz="2800" dirty="0">
                <a:solidFill>
                  <a:schemeClr val="tx1"/>
                </a:solidFill>
              </a:rPr>
              <a:t>2. Καταναλώσεις του δημοτικού στόλου οχημάτων.</a:t>
            </a:r>
            <a:endParaRPr lang="en-US" sz="2800" dirty="0">
              <a:solidFill>
                <a:schemeClr val="tx1"/>
              </a:solidFill>
            </a:endParaRPr>
          </a:p>
          <a:p>
            <a:pPr lvl="0" algn="l"/>
            <a:r>
              <a:rPr lang="el-GR" sz="2800" dirty="0">
                <a:solidFill>
                  <a:schemeClr val="tx1"/>
                </a:solidFill>
              </a:rPr>
              <a:t>3. Καταναλώσεις για τον δημοτικό φωτισμό.</a:t>
            </a:r>
            <a:endParaRPr lang="en-US" sz="2800" dirty="0">
              <a:solidFill>
                <a:schemeClr val="tx1"/>
              </a:solidFill>
            </a:endParaRPr>
          </a:p>
        </p:txBody>
      </p:sp>
    </p:spTree>
    <p:extLst>
      <p:ext uri="{BB962C8B-B14F-4D97-AF65-F5344CB8AC3E}">
        <p14:creationId xmlns:p14="http://schemas.microsoft.com/office/powerpoint/2010/main" val="14830390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3580" y="1124744"/>
            <a:ext cx="7560840"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800" b="1" dirty="0">
                <a:solidFill>
                  <a:schemeClr val="tx1"/>
                </a:solidFill>
              </a:rPr>
              <a:t>Χ. Φυτεύσεις – Διαχείριση Πρασίνου και Νερού</a:t>
            </a:r>
          </a:p>
          <a:p>
            <a:endParaRPr lang="el-GR" sz="1600" dirty="0">
              <a:solidFill>
                <a:schemeClr val="tx1"/>
              </a:solidFill>
            </a:endParaRPr>
          </a:p>
          <a:p>
            <a:endParaRPr lang="el-GR" sz="1600" dirty="0">
              <a:solidFill>
                <a:schemeClr val="tx1"/>
              </a:solidFill>
            </a:endParaRPr>
          </a:p>
          <a:p>
            <a:pPr algn="l"/>
            <a:endParaRPr lang="el-GR" sz="2400" dirty="0">
              <a:solidFill>
                <a:schemeClr val="tx1"/>
              </a:solidFill>
            </a:endParaRPr>
          </a:p>
          <a:p>
            <a:pPr algn="l"/>
            <a:endParaRPr lang="el-GR" sz="2400" dirty="0">
              <a:solidFill>
                <a:schemeClr val="tx1"/>
              </a:solidFill>
            </a:endParaRPr>
          </a:p>
          <a:p>
            <a:pPr algn="l"/>
            <a:endParaRPr lang="el-GR" sz="2400" dirty="0">
              <a:solidFill>
                <a:schemeClr val="tx1"/>
              </a:solidFill>
            </a:endParaRPr>
          </a:p>
          <a:p>
            <a:r>
              <a:rPr lang="el-GR" sz="2800" b="1" dirty="0">
                <a:solidFill>
                  <a:schemeClr val="tx1"/>
                </a:solidFill>
              </a:rPr>
              <a:t>ΧΙ. Περίθαλψη Αδέσποτων Ζώων</a:t>
            </a:r>
          </a:p>
        </p:txBody>
      </p:sp>
    </p:spTree>
    <p:extLst>
      <p:ext uri="{BB962C8B-B14F-4D97-AF65-F5344CB8AC3E}">
        <p14:creationId xmlns:p14="http://schemas.microsoft.com/office/powerpoint/2010/main" val="14359715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611560" y="332656"/>
            <a:ext cx="7920880"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b="1" dirty="0">
                <a:solidFill>
                  <a:schemeClr val="tx1"/>
                </a:solidFill>
              </a:rPr>
              <a:t>ΧΙΙ. Δημιουργία Ενεργειακής Κοινότητας</a:t>
            </a:r>
          </a:p>
          <a:p>
            <a:endParaRPr lang="el-GR" b="1" dirty="0">
              <a:solidFill>
                <a:schemeClr val="tx1"/>
              </a:solidFill>
            </a:endParaRPr>
          </a:p>
        </p:txBody>
      </p:sp>
      <p:sp>
        <p:nvSpPr>
          <p:cNvPr id="2" name="TextBox 1"/>
          <p:cNvSpPr txBox="1"/>
          <p:nvPr/>
        </p:nvSpPr>
        <p:spPr>
          <a:xfrm>
            <a:off x="367662" y="1028635"/>
            <a:ext cx="8352928" cy="1200329"/>
          </a:xfrm>
          <a:prstGeom prst="rect">
            <a:avLst/>
          </a:prstGeom>
          <a:noFill/>
        </p:spPr>
        <p:txBody>
          <a:bodyPr wrap="square" rtlCol="0">
            <a:spAutoFit/>
          </a:bodyPr>
          <a:lstStyle/>
          <a:p>
            <a:pPr algn="ctr"/>
            <a:r>
              <a:rPr lang="el-GR" sz="2400" dirty="0"/>
              <a:t>α) Παραγωγή Ηλεκτρικής Ενέργειας</a:t>
            </a:r>
          </a:p>
          <a:p>
            <a:pPr algn="ctr"/>
            <a:r>
              <a:rPr lang="el-GR" sz="2400" dirty="0"/>
              <a:t>β) Δημοτικά κτίρια</a:t>
            </a:r>
          </a:p>
          <a:p>
            <a:pPr algn="ctr"/>
            <a:r>
              <a:rPr lang="el-GR" sz="2400" dirty="0"/>
              <a:t>γ) Ευάλωτα νοικοκυριά</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703" y="2492896"/>
            <a:ext cx="4578846" cy="3052564"/>
          </a:xfrm>
          <a:prstGeom prst="rect">
            <a:avLst/>
          </a:prstGeom>
        </p:spPr>
      </p:pic>
    </p:spTree>
    <p:extLst>
      <p:ext uri="{BB962C8B-B14F-4D97-AF65-F5344CB8AC3E}">
        <p14:creationId xmlns:p14="http://schemas.microsoft.com/office/powerpoint/2010/main" val="14609380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753580" y="476672"/>
            <a:ext cx="7560840" cy="51125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800" b="1" dirty="0">
                <a:solidFill>
                  <a:schemeClr val="tx1"/>
                </a:solidFill>
              </a:rPr>
              <a:t>ΧΙΙΙ. Επέκταση Δικτύου Φυσικού Αερίου</a:t>
            </a:r>
          </a:p>
          <a:p>
            <a:endParaRPr lang="el-GR" sz="1600" dirty="0">
              <a:solidFill>
                <a:schemeClr val="tx1"/>
              </a:solidFill>
            </a:endParaRPr>
          </a:p>
          <a:p>
            <a:pPr algn="l"/>
            <a:endParaRPr lang="el-GR" sz="2400" dirty="0">
              <a:solidFill>
                <a:schemeClr val="tx1"/>
              </a:solidFill>
            </a:endParaRPr>
          </a:p>
          <a:p>
            <a:pPr marL="342900" indent="-342900" algn="l">
              <a:buFont typeface="Arial" pitchFamily="34" charset="0"/>
              <a:buChar char="•"/>
            </a:pPr>
            <a:r>
              <a:rPr lang="el-GR" sz="2400" dirty="0">
                <a:solidFill>
                  <a:schemeClr val="tx1"/>
                </a:solidFill>
              </a:rPr>
              <a:t>Σύνδεση Δημοτικών Κτιρίων – Σχολείων – Αθλητικών Εγκαταστάσεων με το δίκτυο του Φυσικού Αερίου</a:t>
            </a:r>
          </a:p>
          <a:p>
            <a:pPr marL="342900" indent="-342900" algn="l">
              <a:buFont typeface="Arial" pitchFamily="34" charset="0"/>
              <a:buChar char="•"/>
            </a:pPr>
            <a:endParaRPr lang="el-GR" sz="2400" dirty="0">
              <a:solidFill>
                <a:schemeClr val="tx1"/>
              </a:solidFill>
            </a:endParaRPr>
          </a:p>
          <a:p>
            <a:pPr marL="800100" lvl="1" indent="-342900" algn="l">
              <a:buFont typeface="Arial" pitchFamily="34" charset="0"/>
              <a:buChar char="•"/>
            </a:pPr>
            <a:r>
              <a:rPr lang="el-GR" sz="2200" b="1" dirty="0">
                <a:solidFill>
                  <a:schemeClr val="tx1"/>
                </a:solidFill>
              </a:rPr>
              <a:t>2</a:t>
            </a:r>
            <a:r>
              <a:rPr lang="el-GR" sz="2200" b="1" baseline="30000" dirty="0">
                <a:solidFill>
                  <a:schemeClr val="tx1"/>
                </a:solidFill>
              </a:rPr>
              <a:t>ο</a:t>
            </a:r>
            <a:r>
              <a:rPr lang="el-GR" sz="2200" b="1" dirty="0">
                <a:solidFill>
                  <a:schemeClr val="tx1"/>
                </a:solidFill>
              </a:rPr>
              <a:t> Γυμνάσιο Μοσχάτου</a:t>
            </a:r>
          </a:p>
          <a:p>
            <a:pPr marL="800100" lvl="1" indent="-342900" algn="l">
              <a:buFont typeface="Arial" pitchFamily="34" charset="0"/>
              <a:buChar char="•"/>
            </a:pPr>
            <a:r>
              <a:rPr lang="el-GR" sz="2200" b="1" dirty="0">
                <a:solidFill>
                  <a:schemeClr val="tx1"/>
                </a:solidFill>
              </a:rPr>
              <a:t>1</a:t>
            </a:r>
            <a:r>
              <a:rPr lang="el-GR" sz="2200" b="1" baseline="30000" dirty="0">
                <a:solidFill>
                  <a:schemeClr val="tx1"/>
                </a:solidFill>
              </a:rPr>
              <a:t>ο</a:t>
            </a:r>
            <a:r>
              <a:rPr lang="el-GR" sz="2200" b="1" dirty="0">
                <a:solidFill>
                  <a:schemeClr val="tx1"/>
                </a:solidFill>
              </a:rPr>
              <a:t> Δημοτικό – 2</a:t>
            </a:r>
            <a:r>
              <a:rPr lang="el-GR" sz="2200" b="1" baseline="30000" dirty="0">
                <a:solidFill>
                  <a:schemeClr val="tx1"/>
                </a:solidFill>
              </a:rPr>
              <a:t>ο</a:t>
            </a:r>
            <a:r>
              <a:rPr lang="el-GR" sz="2200" b="1" dirty="0">
                <a:solidFill>
                  <a:schemeClr val="tx1"/>
                </a:solidFill>
              </a:rPr>
              <a:t> Νηπιαγωγείο Μοσχάτου</a:t>
            </a:r>
          </a:p>
          <a:p>
            <a:pPr marL="800100" lvl="1" indent="-342900" algn="l">
              <a:buFont typeface="Arial" pitchFamily="34" charset="0"/>
              <a:buChar char="•"/>
            </a:pPr>
            <a:r>
              <a:rPr lang="el-GR" sz="2200" b="1" dirty="0">
                <a:solidFill>
                  <a:schemeClr val="tx1"/>
                </a:solidFill>
              </a:rPr>
              <a:t>8</a:t>
            </a:r>
            <a:r>
              <a:rPr lang="el-GR" sz="2200" b="1" baseline="30000" dirty="0">
                <a:solidFill>
                  <a:schemeClr val="tx1"/>
                </a:solidFill>
              </a:rPr>
              <a:t>ο</a:t>
            </a:r>
            <a:r>
              <a:rPr lang="el-GR" sz="2200" b="1" dirty="0">
                <a:solidFill>
                  <a:schemeClr val="tx1"/>
                </a:solidFill>
              </a:rPr>
              <a:t> ΣΕΚ – 3</a:t>
            </a:r>
            <a:r>
              <a:rPr lang="el-GR" sz="2200" b="1" baseline="30000" dirty="0">
                <a:solidFill>
                  <a:schemeClr val="tx1"/>
                </a:solidFill>
              </a:rPr>
              <a:t>ο</a:t>
            </a:r>
            <a:r>
              <a:rPr lang="el-GR" sz="2200" b="1" dirty="0">
                <a:solidFill>
                  <a:schemeClr val="tx1"/>
                </a:solidFill>
              </a:rPr>
              <a:t> ΕΠΑΛ Ταύρου</a:t>
            </a:r>
          </a:p>
          <a:p>
            <a:pPr marL="800100" lvl="1" indent="-342900" algn="l">
              <a:buFont typeface="Arial" pitchFamily="34" charset="0"/>
              <a:buChar char="•"/>
            </a:pPr>
            <a:r>
              <a:rPr lang="el-GR" sz="2200" b="1" dirty="0">
                <a:solidFill>
                  <a:schemeClr val="tx1"/>
                </a:solidFill>
              </a:rPr>
              <a:t>2</a:t>
            </a:r>
            <a:r>
              <a:rPr lang="el-GR" sz="2200" b="1" baseline="30000" dirty="0">
                <a:solidFill>
                  <a:schemeClr val="tx1"/>
                </a:solidFill>
              </a:rPr>
              <a:t>ο</a:t>
            </a:r>
            <a:r>
              <a:rPr lang="el-GR" sz="2200" b="1" dirty="0">
                <a:solidFill>
                  <a:schemeClr val="tx1"/>
                </a:solidFill>
              </a:rPr>
              <a:t> Νηπιαγωγείο Ταύρου</a:t>
            </a:r>
          </a:p>
          <a:p>
            <a:pPr algn="l"/>
            <a:endParaRPr lang="el-GR" sz="2400" dirty="0">
              <a:solidFill>
                <a:schemeClr val="tx1"/>
              </a:solidFill>
            </a:endParaRPr>
          </a:p>
          <a:p>
            <a:pPr algn="just"/>
            <a:endParaRPr lang="el-GR" sz="2800" b="1" dirty="0">
              <a:solidFill>
                <a:schemeClr val="tx1"/>
              </a:solidFill>
            </a:endParaRPr>
          </a:p>
        </p:txBody>
      </p:sp>
    </p:spTree>
    <p:extLst>
      <p:ext uri="{BB962C8B-B14F-4D97-AF65-F5344CB8AC3E}">
        <p14:creationId xmlns:p14="http://schemas.microsoft.com/office/powerpoint/2010/main" val="2520848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179512" y="188640"/>
            <a:ext cx="8784976" cy="93610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b="1" dirty="0">
                <a:solidFill>
                  <a:schemeClr val="tx1"/>
                </a:solidFill>
              </a:rPr>
              <a:t>XIV</a:t>
            </a:r>
            <a:r>
              <a:rPr lang="el-GR" sz="2800" b="1" dirty="0">
                <a:solidFill>
                  <a:schemeClr val="tx1"/>
                </a:solidFill>
              </a:rPr>
              <a:t>. Διαγωνισμός με θέμα «Βιοκλιματικό Νηπιαγωγείο» για φοιτητές Πολυτεχνικών Σχολών – Φυσικής</a:t>
            </a:r>
          </a:p>
          <a:p>
            <a:endParaRPr lang="el-GR" sz="2800" b="1" dirty="0">
              <a:solidFill>
                <a:schemeClr val="tx1"/>
              </a:solidFill>
            </a:endParaRPr>
          </a:p>
          <a:p>
            <a:pPr algn="just"/>
            <a:endParaRPr lang="el-GR" sz="2800" b="1"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124744"/>
            <a:ext cx="3252135" cy="4608276"/>
          </a:xfrm>
          <a:prstGeom prst="rect">
            <a:avLst/>
          </a:prstGeom>
        </p:spPr>
      </p:pic>
      <p:sp>
        <p:nvSpPr>
          <p:cNvPr id="3" name="TextBox 2"/>
          <p:cNvSpPr txBox="1"/>
          <p:nvPr/>
        </p:nvSpPr>
        <p:spPr>
          <a:xfrm>
            <a:off x="4644008" y="2921050"/>
            <a:ext cx="3816424" cy="1015663"/>
          </a:xfrm>
          <a:prstGeom prst="rect">
            <a:avLst/>
          </a:prstGeom>
          <a:noFill/>
        </p:spPr>
        <p:txBody>
          <a:bodyPr wrap="square" rtlCol="0">
            <a:spAutoFit/>
          </a:bodyPr>
          <a:lstStyle/>
          <a:p>
            <a:r>
              <a:rPr lang="el-GR" sz="2000" b="1" dirty="0"/>
              <a:t>Συνεργασία με το Ελληνικό Ινστιτούτο Παθητικού Κτιρίου (Ε.Ι.ΠΑ.Κ.)</a:t>
            </a:r>
            <a:endParaRPr lang="en-US" dirty="0"/>
          </a:p>
        </p:txBody>
      </p:sp>
    </p:spTree>
    <p:extLst>
      <p:ext uri="{BB962C8B-B14F-4D97-AF65-F5344CB8AC3E}">
        <p14:creationId xmlns:p14="http://schemas.microsoft.com/office/powerpoint/2010/main" val="2374063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1371600" y="2780928"/>
            <a:ext cx="6400800"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b="1" dirty="0">
                <a:solidFill>
                  <a:schemeClr val="tx1"/>
                </a:solidFill>
              </a:rPr>
              <a:t>ΥΛΟΠΟΙΗΣΗ ΣΤΟΧΩΝ ΜΕΙΩΣΗΣ </a:t>
            </a:r>
            <a:r>
              <a:rPr lang="en-US" b="1" dirty="0">
                <a:solidFill>
                  <a:schemeClr val="tx1"/>
                </a:solidFill>
              </a:rPr>
              <a:t>CO</a:t>
            </a:r>
            <a:r>
              <a:rPr lang="en-US" b="1" baseline="-25000" dirty="0">
                <a:solidFill>
                  <a:schemeClr val="tx1"/>
                </a:solidFill>
              </a:rPr>
              <a:t>2</a:t>
            </a:r>
            <a:endParaRPr lang="el-GR" b="1" baseline="-25000" dirty="0">
              <a:solidFill>
                <a:schemeClr val="tx1"/>
              </a:solidFill>
            </a:endParaRPr>
          </a:p>
        </p:txBody>
      </p:sp>
    </p:spTree>
    <p:extLst>
      <p:ext uri="{BB962C8B-B14F-4D97-AF65-F5344CB8AC3E}">
        <p14:creationId xmlns:p14="http://schemas.microsoft.com/office/powerpoint/2010/main" val="3162311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42" y="540104"/>
            <a:ext cx="8244916" cy="3969016"/>
          </a:xfrm>
        </p:spPr>
      </p:pic>
      <p:sp>
        <p:nvSpPr>
          <p:cNvPr id="3" name="TextBox 2"/>
          <p:cNvSpPr txBox="1"/>
          <p:nvPr/>
        </p:nvSpPr>
        <p:spPr>
          <a:xfrm>
            <a:off x="2792026" y="4651883"/>
            <a:ext cx="3559949" cy="430887"/>
          </a:xfrm>
          <a:prstGeom prst="rect">
            <a:avLst/>
          </a:prstGeom>
          <a:noFill/>
        </p:spPr>
        <p:txBody>
          <a:bodyPr wrap="none" rtlCol="0">
            <a:spAutoFit/>
          </a:bodyPr>
          <a:lstStyle/>
          <a:p>
            <a:r>
              <a:rPr lang="el-GR" sz="2200" b="1" dirty="0"/>
              <a:t>Στόχος 2020: 222,80</a:t>
            </a:r>
            <a:r>
              <a:rPr lang="en-US" sz="2200" b="1" dirty="0" err="1"/>
              <a:t>kton</a:t>
            </a:r>
            <a:r>
              <a:rPr lang="en-US" sz="2200" b="1" dirty="0"/>
              <a:t> CO</a:t>
            </a:r>
            <a:r>
              <a:rPr lang="en-US" sz="2200" b="1" baseline="-25000" dirty="0"/>
              <a:t>2</a:t>
            </a:r>
          </a:p>
        </p:txBody>
      </p:sp>
    </p:spTree>
    <p:extLst>
      <p:ext uri="{BB962C8B-B14F-4D97-AF65-F5344CB8AC3E}">
        <p14:creationId xmlns:p14="http://schemas.microsoft.com/office/powerpoint/2010/main" val="1451158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827" y="620688"/>
            <a:ext cx="8340346" cy="4269589"/>
          </a:xfrm>
        </p:spPr>
      </p:pic>
    </p:spTree>
    <p:extLst>
      <p:ext uri="{BB962C8B-B14F-4D97-AF65-F5344CB8AC3E}">
        <p14:creationId xmlns:p14="http://schemas.microsoft.com/office/powerpoint/2010/main" val="1613420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5"/>
          <p:cNvSpPr txBox="1">
            <a:spLocks/>
          </p:cNvSpPr>
          <p:nvPr/>
        </p:nvSpPr>
        <p:spPr>
          <a:xfrm>
            <a:off x="1371600" y="2780928"/>
            <a:ext cx="6400800"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b="1" dirty="0">
                <a:solidFill>
                  <a:schemeClr val="tx1"/>
                </a:solidFill>
              </a:rPr>
              <a:t>ΕΥΧΑΡΙΣΤΩ ΓΙΑ ΤΗΝ ΠΡΟΣΟΧΗ ΣΑΣ!</a:t>
            </a:r>
            <a:endParaRPr lang="el-GR" b="1" baseline="-25000" dirty="0">
              <a:solidFill>
                <a:schemeClr val="tx1"/>
              </a:solidFill>
            </a:endParaRPr>
          </a:p>
        </p:txBody>
      </p:sp>
    </p:spTree>
    <p:extLst>
      <p:ext uri="{BB962C8B-B14F-4D97-AF65-F5344CB8AC3E}">
        <p14:creationId xmlns:p14="http://schemas.microsoft.com/office/powerpoint/2010/main" val="404115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2027" y="395452"/>
            <a:ext cx="6999945" cy="5347958"/>
          </a:xfrm>
        </p:spPr>
      </p:pic>
    </p:spTree>
    <p:extLst>
      <p:ext uri="{BB962C8B-B14F-4D97-AF65-F5344CB8AC3E}">
        <p14:creationId xmlns:p14="http://schemas.microsoft.com/office/powerpoint/2010/main" val="259045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2027" y="794994"/>
            <a:ext cx="6999945" cy="4548874"/>
          </a:xfrm>
        </p:spPr>
      </p:pic>
    </p:spTree>
    <p:extLst>
      <p:ext uri="{BB962C8B-B14F-4D97-AF65-F5344CB8AC3E}">
        <p14:creationId xmlns:p14="http://schemas.microsoft.com/office/powerpoint/2010/main" val="3655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2028" y="794994"/>
            <a:ext cx="6999943" cy="4548874"/>
          </a:xfrm>
        </p:spPr>
      </p:pic>
    </p:spTree>
    <p:extLst>
      <p:ext uri="{BB962C8B-B14F-4D97-AF65-F5344CB8AC3E}">
        <p14:creationId xmlns:p14="http://schemas.microsoft.com/office/powerpoint/2010/main" val="118134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2028" y="794994"/>
            <a:ext cx="6999943" cy="4548873"/>
          </a:xfrm>
        </p:spPr>
      </p:pic>
    </p:spTree>
    <p:extLst>
      <p:ext uri="{BB962C8B-B14F-4D97-AF65-F5344CB8AC3E}">
        <p14:creationId xmlns:p14="http://schemas.microsoft.com/office/powerpoint/2010/main" val="122012209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TotalTime>
  <Words>1668</Words>
  <Application>Microsoft Office PowerPoint</Application>
  <PresentationFormat>Προβολή στην οθόνη (4:3)</PresentationFormat>
  <Paragraphs>368</Paragraphs>
  <Slides>57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57</vt:i4>
      </vt:variant>
    </vt:vector>
  </HeadingPairs>
  <TitlesOfParts>
    <vt:vector size="60" baseType="lpstr">
      <vt:lpstr>Arial</vt:lpstr>
      <vt:lpstr>Calibri</vt:lpstr>
      <vt:lpstr>Θέμα του Office</vt:lpstr>
      <vt:lpstr>Παρουσίαση του PowerPoint</vt:lpstr>
      <vt:lpstr>ΔΡΑΣΕΙΣ  ΤΟΥ ΔΗΜΟΥ ΜΟΣΧΑΤΟΥ – ΤΑΥΡΟΥ ΓΙΑ ΤΗΝ ΠΡΟΣΤΑΣΙΑ  ΤΟΥ ΠΕΡΙΒΑΛΛΟΝΤΟΣ  ΚΑΙ ΤΗΝ ΚΛΙΜΑΤΙΚΗ ΑΛΛΑΓΗ</vt:lpstr>
      <vt:lpstr>ΣΤΡΑΤΗΓΙΚΗ</vt:lpstr>
      <vt:lpstr>ΣΤΟΧΟΣ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ΣΧΕΔΙΟ ΔΡΑΣΗΣ ΑΕΙΦΟΡΟΥ ΕΝΕΡΓΕΙΑΣ – ΚΛΙΜΑΤΟΣ</vt:lpstr>
      <vt:lpstr>Παρουσίαση του PowerPoint</vt:lpstr>
      <vt:lpstr>ΒΑΣΙΚΑ ΣΤΟΙΧΕΙΑ ΤΗΣ ΠΡΑΞΗΣ: «ΠΡΟΤΥΠΑ ΕΠΙΔΕΙΚΤΙΚΑ ΕΡΓΑ ΑΞΙΟΠΟΙΗΣΗΣ ΑΝΑΝΕΩΣΙΜΩΝ ΠΗΓΩΝ ΕΝΕΡΓΕΙΑΣ ΚΑΙ ΔΡΑΣΕΙΣ ΕΞΟΙΚΟΝΟΜΗΣΗΣ ΕΝΕΡΓΕΙΑΣ ΣΕ ΣΧΟΛΙΚΑ ΚΤΙΡΙΑ ΤΟΥ ΔΗΜΟΥ ΜΟΣΧΑΤΟΥ-ΤΑΥΡΟΥ»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Βασίλης Οικονόμου</dc:creator>
  <cp:lastModifiedBy>Βασίλης Οικονόμου</cp:lastModifiedBy>
  <cp:revision>33</cp:revision>
  <dcterms:created xsi:type="dcterms:W3CDTF">2019-11-11T08:01:17Z</dcterms:created>
  <dcterms:modified xsi:type="dcterms:W3CDTF">2019-11-15T13:50:38Z</dcterms:modified>
</cp:coreProperties>
</file>